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Old Standard TT"/>
      <p:regular r:id="rId42"/>
      <p:bold r:id="rId43"/>
      <p: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9EF89F-F7AC-402E-A4BA-E667C37E79EB}">
  <a:tblStyle styleId="{0B9EF89F-F7AC-402E-A4BA-E667C37E79E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4424A8-1226-4909-86C3-99EE2F55C80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OldStandardTT-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OldStandardTT-italic.fntdata"/><Relationship Id="rId21" Type="http://schemas.openxmlformats.org/officeDocument/2006/relationships/slide" Target="slides/slide15.xml"/><Relationship Id="rId43" Type="http://schemas.openxmlformats.org/officeDocument/2006/relationships/font" Target="fonts/OldStandardTT-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77600179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77600179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LDA - Latent Dirichlet Allocation : est un algorithme d'apprentissage non supervisé utilisé pour découvrir les thèmes présents dans un corpus.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LDA est basé sur la modélisation graphique probabiliste.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L'algorithme prend en entrée une matrice de sac de mots (c'est-à-dire que chaque document est représenté par une ligne, chaque colonne contenant le nombre de mots dans le corpus). L'objectif est ensuite de produire deux matrices plus petites, une matrice document/sujet et une matrice mot/sujet qui, une fois multipliées ensemble, reproduisent la matrice du sac de mots avec l'erreur la plus faible.</a:t>
            </a:r>
            <a:endParaRPr sz="1200">
              <a:solidFill>
                <a:schemeClr val="dk1"/>
              </a:solidFill>
              <a:latin typeface="Roboto"/>
              <a:ea typeface="Roboto"/>
              <a:cs typeface="Roboto"/>
              <a:sym typeface="Roboto"/>
            </a:endParaRPr>
          </a:p>
          <a:p>
            <a:pPr indent="0" lvl="0" marL="0" rtl="0" algn="l">
              <a:spcBef>
                <a:spcPts val="50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77600179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77600179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200">
                <a:solidFill>
                  <a:srgbClr val="888888"/>
                </a:solidFill>
                <a:highlight>
                  <a:srgbClr val="FFFFFF"/>
                </a:highlight>
                <a:latin typeface="Roboto"/>
                <a:ea typeface="Roboto"/>
                <a:cs typeface="Roboto"/>
                <a:sym typeface="Roboto"/>
              </a:rPr>
              <a:t>Précision - </a:t>
            </a:r>
            <a:r>
              <a:rPr lang="fr" sz="1200">
                <a:solidFill>
                  <a:srgbClr val="888888"/>
                </a:solidFill>
                <a:highlight>
                  <a:srgbClr val="FFFFFF"/>
                </a:highlight>
                <a:latin typeface="Roboto"/>
                <a:ea typeface="Roboto"/>
                <a:cs typeface="Roboto"/>
                <a:sym typeface="Roboto"/>
              </a:rPr>
              <a:t>La précision est la mesure de performance la plus intuitive et il s'agit simplement d'un rapport entre l'observation correctement prédite et le nombre total d'observations.</a:t>
            </a:r>
            <a:endParaRPr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fr" sz="1200">
                <a:solidFill>
                  <a:srgbClr val="888888"/>
                </a:solidFill>
                <a:highlight>
                  <a:srgbClr val="FFFFFF"/>
                </a:highlight>
                <a:latin typeface="Roboto"/>
                <a:ea typeface="Roboto"/>
                <a:cs typeface="Roboto"/>
                <a:sym typeface="Roboto"/>
              </a:rPr>
              <a:t>Précision - </a:t>
            </a:r>
            <a:r>
              <a:rPr lang="fr" sz="1200">
                <a:solidFill>
                  <a:srgbClr val="888888"/>
                </a:solidFill>
                <a:highlight>
                  <a:srgbClr val="FFFFFF"/>
                </a:highlight>
                <a:latin typeface="Roboto"/>
                <a:ea typeface="Roboto"/>
                <a:cs typeface="Roboto"/>
                <a:sym typeface="Roboto"/>
              </a:rPr>
              <a:t>La précision est le rapport entre les observations positives correctement prédites et le total des observations positives prédites.</a:t>
            </a:r>
            <a:endParaRPr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fr" sz="1200">
                <a:solidFill>
                  <a:srgbClr val="888888"/>
                </a:solidFill>
                <a:highlight>
                  <a:srgbClr val="FFFFFF"/>
                </a:highlight>
                <a:latin typeface="Roboto"/>
                <a:ea typeface="Roboto"/>
                <a:cs typeface="Roboto"/>
                <a:sym typeface="Roboto"/>
              </a:rPr>
              <a:t>Rappel (sensibilité) - </a:t>
            </a:r>
            <a:r>
              <a:rPr lang="fr" sz="1200">
                <a:solidFill>
                  <a:srgbClr val="888888"/>
                </a:solidFill>
                <a:highlight>
                  <a:srgbClr val="FFFFFF"/>
                </a:highlight>
                <a:latin typeface="Roboto"/>
                <a:ea typeface="Roboto"/>
                <a:cs typeface="Roboto"/>
                <a:sym typeface="Roboto"/>
              </a:rPr>
              <a:t>Le rappel est le rapport entre les observations positives correctement prédites et toutes les observations de la classe réelle.</a:t>
            </a:r>
            <a:endParaRPr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fr" sz="1200">
                <a:solidFill>
                  <a:srgbClr val="888888"/>
                </a:solidFill>
                <a:highlight>
                  <a:srgbClr val="FFFFFF"/>
                </a:highlight>
                <a:latin typeface="Roboto"/>
                <a:ea typeface="Roboto"/>
                <a:cs typeface="Roboto"/>
                <a:sym typeface="Roboto"/>
              </a:rPr>
              <a:t>Score F1 - </a:t>
            </a:r>
            <a:r>
              <a:rPr lang="fr" sz="1200">
                <a:solidFill>
                  <a:srgbClr val="888888"/>
                </a:solidFill>
                <a:highlight>
                  <a:srgbClr val="FFFFFF"/>
                </a:highlight>
                <a:latin typeface="Roboto"/>
                <a:ea typeface="Roboto"/>
                <a:cs typeface="Roboto"/>
                <a:sym typeface="Roboto"/>
              </a:rPr>
              <a:t>Le score F1 est la moyenne pondérée de la précision et du rappel.</a:t>
            </a:r>
            <a:endParaRPr sz="1200">
              <a:solidFill>
                <a:srgbClr val="888888"/>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50">
              <a:solidFill>
                <a:srgbClr val="888888"/>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d3773337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d3773337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d3773337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d3773337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GMM: Gaussian Mixture Model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93866ca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93866ca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bed5ea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bed5ea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d37733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d37733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776001790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77600179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d377333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d377333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d377333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d377333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77600179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77600179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d377333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d377333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d3773337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d3773337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{'0': 'Home Furnishing',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'1': 'Watches',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'2': 'Kitchen &amp; Dining',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'3': 'Kitchen &amp; Dining',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'4': 'Computers',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'5': 'Baby Care',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'6': 'Home Furnishing'}</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d3773337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d3773337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d3773337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d3773337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93866c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93866c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d3773337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d3773337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a63daa4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a63daa4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7600179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7600179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93866ca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93866ca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d901d832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d901d832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77600179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77600179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77600179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77600179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d3773337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d3773337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77600179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77600179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77600179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77600179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93866ca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93866ca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d3773337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d3773337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 processus de </a:t>
            </a:r>
            <a:r>
              <a:rPr b="1" lang="fr" sz="1200">
                <a:solidFill>
                  <a:schemeClr val="dk1"/>
                </a:solidFill>
                <a:latin typeface="Roboto"/>
                <a:ea typeface="Roboto"/>
                <a:cs typeface="Roboto"/>
                <a:sym typeface="Roboto"/>
              </a:rPr>
              <a:t>lemmatisation</a:t>
            </a:r>
            <a:r>
              <a:rPr lang="fr" sz="1200">
                <a:solidFill>
                  <a:schemeClr val="dk1"/>
                </a:solidFill>
                <a:latin typeface="Roboto"/>
                <a:ea typeface="Roboto"/>
                <a:cs typeface="Roboto"/>
                <a:sym typeface="Roboto"/>
              </a:rPr>
              <a:t> consiste à représenter les mots (ou lemmes) sous leur forme canonique pour ne conserver que le sens des mots utilisés dans le corpus.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 </a:t>
            </a:r>
            <a:r>
              <a:rPr b="1" lang="fr" sz="1200">
                <a:solidFill>
                  <a:schemeClr val="dk1"/>
                </a:solidFill>
                <a:latin typeface="Roboto"/>
                <a:ea typeface="Roboto"/>
                <a:cs typeface="Roboto"/>
                <a:sym typeface="Roboto"/>
              </a:rPr>
              <a:t>racinisation</a:t>
            </a:r>
            <a:r>
              <a:rPr lang="fr" sz="1200">
                <a:solidFill>
                  <a:schemeClr val="dk1"/>
                </a:solidFill>
                <a:latin typeface="Roboto"/>
                <a:ea typeface="Roboto"/>
                <a:cs typeface="Roboto"/>
                <a:sym typeface="Roboto"/>
              </a:rPr>
              <a:t>(ou </a:t>
            </a:r>
            <a:r>
              <a:rPr b="1" lang="fr" sz="1200">
                <a:solidFill>
                  <a:schemeClr val="dk1"/>
                </a:solidFill>
                <a:latin typeface="Roboto"/>
                <a:ea typeface="Roboto"/>
                <a:cs typeface="Roboto"/>
                <a:sym typeface="Roboto"/>
              </a:rPr>
              <a:t>stemming</a:t>
            </a:r>
            <a:r>
              <a:rPr lang="fr" sz="1200">
                <a:solidFill>
                  <a:schemeClr val="dk1"/>
                </a:solidFill>
                <a:latin typeface="Roboto"/>
                <a:ea typeface="Roboto"/>
                <a:cs typeface="Roboto"/>
                <a:sym typeface="Roboto"/>
              </a:rPr>
              <a:t> en anglais) consiste à ne conserver que la racine des mots étudiés.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fr" sz="1200">
                <a:solidFill>
                  <a:schemeClr val="dk1"/>
                </a:solidFill>
                <a:latin typeface="Roboto"/>
                <a:ea typeface="Roboto"/>
                <a:cs typeface="Roboto"/>
                <a:sym typeface="Roboto"/>
              </a:rPr>
              <a:t>Tokenisation : </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 tokenisation des textes qui consiste à identifier les unités de textes élémentaires (tokens) qui peuvent être des mots, mais aussi des lettres, des syllabes, des phrases, ou des séquences de ces éléments.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Si les mots sont des unités de sens évidentes, les paires, les triplets de mots le sont aussi (n-grammes).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à partir de ces tokens, l'analyse de la fréquence des mots peut être effectuée pour construire un dictionnaire permettant de filtrer les tokens selon leurs fréquences.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les tokens les plus fréquents qui n'apportent donc aucune information sont supprimés.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les tokens très peu fréquents qui apportent une information singulière sont également supprimés.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d3773337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d3773337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d3773337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d3773337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ealpython.com/nltk-nlp-pyth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07150" y="714475"/>
            <a:ext cx="7640100" cy="1122300"/>
          </a:xfrm>
          <a:prstGeom prst="rect">
            <a:avLst/>
          </a:prstGeom>
          <a:noFill/>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fr" sz="2300">
                <a:latin typeface="Roboto"/>
                <a:ea typeface="Roboto"/>
                <a:cs typeface="Roboto"/>
                <a:sym typeface="Roboto"/>
              </a:rPr>
              <a:t>Classifier automatiquement des biens de consommation</a:t>
            </a:r>
            <a:endParaRPr>
              <a:latin typeface="Roboto"/>
              <a:ea typeface="Roboto"/>
              <a:cs typeface="Roboto"/>
              <a:sym typeface="Roboto"/>
            </a:endParaRPr>
          </a:p>
        </p:txBody>
      </p:sp>
      <p:sp>
        <p:nvSpPr>
          <p:cNvPr id="60" name="Google Shape;60;p13"/>
          <p:cNvSpPr txBox="1"/>
          <p:nvPr>
            <p:ph idx="1" type="subTitle"/>
          </p:nvPr>
        </p:nvSpPr>
        <p:spPr>
          <a:xfrm>
            <a:off x="544250" y="35706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400">
                <a:latin typeface="Roboto"/>
                <a:ea typeface="Roboto"/>
                <a:cs typeface="Roboto"/>
                <a:sym typeface="Roboto"/>
              </a:rPr>
              <a:t>Data &amp; Analytics</a:t>
            </a:r>
            <a:endParaRPr sz="1400">
              <a:latin typeface="Roboto"/>
              <a:ea typeface="Roboto"/>
              <a:cs typeface="Roboto"/>
              <a:sym typeface="Roboto"/>
            </a:endParaRPr>
          </a:p>
          <a:p>
            <a:pPr indent="0" lvl="0" marL="0" rtl="0" algn="l">
              <a:spcBef>
                <a:spcPts val="0"/>
              </a:spcBef>
              <a:spcAft>
                <a:spcPts val="0"/>
              </a:spcAft>
              <a:buNone/>
            </a:pPr>
            <a:r>
              <a:rPr lang="fr" sz="1400">
                <a:latin typeface="Roboto"/>
                <a:ea typeface="Roboto"/>
                <a:cs typeface="Roboto"/>
                <a:sym typeface="Roboto"/>
              </a:rPr>
              <a:t>Eric Blanvillain - 25-01-2022</a:t>
            </a:r>
            <a:endParaRPr/>
          </a:p>
        </p:txBody>
      </p:sp>
      <p:pic>
        <p:nvPicPr>
          <p:cNvPr id="61" name="Google Shape;61;p13"/>
          <p:cNvPicPr preferRelativeResize="0"/>
          <p:nvPr/>
        </p:nvPicPr>
        <p:blipFill>
          <a:blip r:embed="rId3">
            <a:alphaModFix/>
          </a:blip>
          <a:stretch>
            <a:fillRect/>
          </a:stretch>
        </p:blipFill>
        <p:spPr>
          <a:xfrm>
            <a:off x="6569487" y="2741599"/>
            <a:ext cx="2259475" cy="143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83100" y="64025"/>
            <a:ext cx="7505700" cy="885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Etape 2 - Extraction des caractéristiques (topic LDA)</a:t>
            </a:r>
            <a:endParaRPr b="1" sz="2320">
              <a:solidFill>
                <a:srgbClr val="0A26CA"/>
              </a:solidFill>
              <a:latin typeface="Roboto"/>
              <a:ea typeface="Roboto"/>
              <a:cs typeface="Roboto"/>
              <a:sym typeface="Roboto"/>
            </a:endParaRPr>
          </a:p>
        </p:txBody>
      </p:sp>
      <p:pic>
        <p:nvPicPr>
          <p:cNvPr id="146" name="Google Shape;146;p22"/>
          <p:cNvPicPr preferRelativeResize="0"/>
          <p:nvPr/>
        </p:nvPicPr>
        <p:blipFill>
          <a:blip r:embed="rId3">
            <a:alphaModFix/>
          </a:blip>
          <a:stretch>
            <a:fillRect/>
          </a:stretch>
        </p:blipFill>
        <p:spPr>
          <a:xfrm>
            <a:off x="7347739" y="101613"/>
            <a:ext cx="1580020" cy="572700"/>
          </a:xfrm>
          <a:prstGeom prst="rect">
            <a:avLst/>
          </a:prstGeom>
          <a:noFill/>
          <a:ln>
            <a:noFill/>
          </a:ln>
        </p:spPr>
      </p:pic>
      <p:sp>
        <p:nvSpPr>
          <p:cNvPr id="147" name="Google Shape;147;p22"/>
          <p:cNvSpPr txBox="1"/>
          <p:nvPr/>
        </p:nvSpPr>
        <p:spPr>
          <a:xfrm>
            <a:off x="143450" y="825750"/>
            <a:ext cx="533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LDA topiques “abstraits”</a:t>
            </a:r>
            <a:r>
              <a:rPr lang="fr" sz="1500">
                <a:solidFill>
                  <a:srgbClr val="0A26CA"/>
                </a:solidFill>
                <a:latin typeface="Roboto"/>
                <a:ea typeface="Roboto"/>
                <a:cs typeface="Roboto"/>
                <a:sym typeface="Roboto"/>
              </a:rPr>
              <a:t> </a:t>
            </a:r>
            <a:r>
              <a:rPr lang="fr" sz="1500">
                <a:solidFill>
                  <a:srgbClr val="0A26CA"/>
                </a:solidFill>
                <a:latin typeface="Roboto"/>
                <a:ea typeface="Roboto"/>
                <a:cs typeface="Roboto"/>
                <a:sym typeface="Roboto"/>
              </a:rPr>
              <a:t>(Latent Dirichlet Allocation) </a:t>
            </a:r>
            <a:r>
              <a:rPr lang="fr" sz="1500">
                <a:solidFill>
                  <a:srgbClr val="0A26CA"/>
                </a:solidFill>
                <a:latin typeface="Roboto"/>
                <a:ea typeface="Roboto"/>
                <a:cs typeface="Roboto"/>
                <a:sym typeface="Roboto"/>
              </a:rPr>
              <a:t>:</a:t>
            </a:r>
            <a:endParaRPr sz="1500">
              <a:solidFill>
                <a:srgbClr val="0A26CA"/>
              </a:solidFill>
              <a:latin typeface="Roboto"/>
              <a:ea typeface="Roboto"/>
              <a:cs typeface="Roboto"/>
              <a:sym typeface="Roboto"/>
            </a:endParaRPr>
          </a:p>
        </p:txBody>
      </p:sp>
      <p:grpSp>
        <p:nvGrpSpPr>
          <p:cNvPr id="148" name="Google Shape;148;p22"/>
          <p:cNvGrpSpPr/>
          <p:nvPr/>
        </p:nvGrpSpPr>
        <p:grpSpPr>
          <a:xfrm>
            <a:off x="143447" y="2794200"/>
            <a:ext cx="7985685" cy="2106000"/>
            <a:chOff x="143450" y="2870400"/>
            <a:chExt cx="7359400" cy="2106000"/>
          </a:xfrm>
        </p:grpSpPr>
        <p:grpSp>
          <p:nvGrpSpPr>
            <p:cNvPr id="149" name="Google Shape;149;p22"/>
            <p:cNvGrpSpPr/>
            <p:nvPr/>
          </p:nvGrpSpPr>
          <p:grpSpPr>
            <a:xfrm>
              <a:off x="143450" y="2935950"/>
              <a:ext cx="7359400" cy="1962600"/>
              <a:chOff x="243200" y="2935950"/>
              <a:chExt cx="7359400" cy="1962600"/>
            </a:xfrm>
          </p:grpSpPr>
          <p:sp>
            <p:nvSpPr>
              <p:cNvPr id="150" name="Google Shape;150;p22"/>
              <p:cNvSpPr/>
              <p:nvPr/>
            </p:nvSpPr>
            <p:spPr>
              <a:xfrm>
                <a:off x="333300" y="3026650"/>
                <a:ext cx="7269300" cy="1765500"/>
              </a:xfrm>
              <a:prstGeom prst="rect">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2"/>
              <p:cNvGrpSpPr/>
              <p:nvPr/>
            </p:nvGrpSpPr>
            <p:grpSpPr>
              <a:xfrm>
                <a:off x="243200" y="2935950"/>
                <a:ext cx="6861394" cy="1962600"/>
                <a:chOff x="243200" y="2935950"/>
                <a:chExt cx="6861394" cy="1962600"/>
              </a:xfrm>
            </p:grpSpPr>
            <p:sp>
              <p:nvSpPr>
                <p:cNvPr id="152" name="Google Shape;152;p22"/>
                <p:cNvSpPr txBox="1"/>
                <p:nvPr/>
              </p:nvSpPr>
              <p:spPr>
                <a:xfrm>
                  <a:off x="243200" y="4067250"/>
                  <a:ext cx="3900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topic_lda   cat_1              cat_1_count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rgbClr val="980000"/>
                      </a:solidFill>
                      <a:highlight>
                        <a:schemeClr val="accent4"/>
                      </a:highlight>
                      <a:latin typeface="Courier New"/>
                      <a:ea typeface="Courier New"/>
                      <a:cs typeface="Courier New"/>
                      <a:sym typeface="Courier New"/>
                    </a:rPr>
                    <a:t>9          </a:t>
                  </a:r>
                  <a:r>
                    <a:rPr b="1" lang="fr" sz="1050">
                      <a:solidFill>
                        <a:srgbClr val="980000"/>
                      </a:solidFill>
                      <a:highlight>
                        <a:schemeClr val="accent4"/>
                      </a:highlight>
                      <a:latin typeface="Courier New"/>
                      <a:ea typeface="Courier New"/>
                      <a:cs typeface="Courier New"/>
                      <a:sym typeface="Courier New"/>
                    </a:rPr>
                    <a:t> Home Furnishing</a:t>
                  </a:r>
                  <a:r>
                    <a:rPr b="1" lang="fr" sz="1050">
                      <a:solidFill>
                        <a:srgbClr val="980000"/>
                      </a:solidFill>
                      <a:highlight>
                        <a:schemeClr val="accent4"/>
                      </a:highlight>
                      <a:latin typeface="Courier New"/>
                      <a:ea typeface="Courier New"/>
                      <a:cs typeface="Courier New"/>
                      <a:sym typeface="Courier New"/>
                    </a:rPr>
                    <a:t>    8</a:t>
                  </a:r>
                  <a:endParaRPr b="1" sz="1050">
                    <a:solidFill>
                      <a:srgbClr val="980000"/>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Watches            1</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a:t>
                  </a:r>
                  <a:endParaRPr b="1" sz="1050">
                    <a:solidFill>
                      <a:schemeClr val="dk1"/>
                    </a:solidFill>
                    <a:highlight>
                      <a:schemeClr val="accent4"/>
                    </a:highlight>
                    <a:latin typeface="Courier New"/>
                    <a:ea typeface="Courier New"/>
                    <a:cs typeface="Courier New"/>
                    <a:sym typeface="Courier New"/>
                  </a:endParaRPr>
                </a:p>
              </p:txBody>
            </p:sp>
            <p:grpSp>
              <p:nvGrpSpPr>
                <p:cNvPr id="153" name="Google Shape;153;p22"/>
                <p:cNvGrpSpPr/>
                <p:nvPr/>
              </p:nvGrpSpPr>
              <p:grpSpPr>
                <a:xfrm>
                  <a:off x="243200" y="2935950"/>
                  <a:ext cx="6861394" cy="1962600"/>
                  <a:chOff x="243200" y="2935950"/>
                  <a:chExt cx="6861394" cy="1962600"/>
                </a:xfrm>
              </p:grpSpPr>
              <p:sp>
                <p:nvSpPr>
                  <p:cNvPr id="154" name="Google Shape;154;p22"/>
                  <p:cNvSpPr txBox="1"/>
                  <p:nvPr/>
                </p:nvSpPr>
                <p:spPr>
                  <a:xfrm>
                    <a:off x="243200" y="2935950"/>
                    <a:ext cx="350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topic_lda   cat_1              cat_1_count</a:t>
                    </a:r>
                    <a:r>
                      <a:rPr b="1" lang="fr" sz="1050" u="sng">
                        <a:solidFill>
                          <a:schemeClr val="dk1"/>
                        </a:solidFill>
                        <a:highlight>
                          <a:schemeClr val="accent4"/>
                        </a:highlight>
                        <a:latin typeface="Courier New"/>
                        <a:ea typeface="Courier New"/>
                        <a:cs typeface="Courier New"/>
                        <a:sym typeface="Courier New"/>
                      </a:rPr>
                      <a:t> </a:t>
                    </a:r>
                    <a:r>
                      <a:rPr b="1" lang="fr" sz="1050">
                        <a:solidFill>
                          <a:schemeClr val="dk1"/>
                        </a:solidFill>
                        <a:highlight>
                          <a:schemeClr val="accent4"/>
                        </a:highlight>
                        <a:latin typeface="Courier New"/>
                        <a:ea typeface="Courier New"/>
                        <a:cs typeface="Courier New"/>
                        <a:sym typeface="Courier New"/>
                      </a:rPr>
                      <a:t>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rgbClr val="980000"/>
                        </a:solidFill>
                        <a:highlight>
                          <a:schemeClr val="accent4"/>
                        </a:highlight>
                        <a:latin typeface="Courier New"/>
                        <a:ea typeface="Courier New"/>
                        <a:cs typeface="Courier New"/>
                        <a:sym typeface="Courier New"/>
                      </a:rPr>
                      <a:t>8           Watches            96</a:t>
                    </a:r>
                    <a:endParaRPr b="1" sz="1050">
                      <a:solidFill>
                        <a:srgbClr val="980000"/>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Home Furnishing    25</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Baby Care          3</a:t>
                    </a:r>
                    <a:endParaRPr b="1" sz="1050">
                      <a:solidFill>
                        <a:schemeClr val="dk1"/>
                      </a:solidFill>
                      <a:highlight>
                        <a:schemeClr val="accent4"/>
                      </a:highlight>
                      <a:latin typeface="Courier New"/>
                      <a:ea typeface="Courier New"/>
                      <a:cs typeface="Courier New"/>
                      <a:sym typeface="Courier New"/>
                    </a:endParaRPr>
                  </a:p>
                </p:txBody>
              </p:sp>
              <p:sp>
                <p:nvSpPr>
                  <p:cNvPr id="155" name="Google Shape;155;p22"/>
                  <p:cNvSpPr txBox="1"/>
                  <p:nvPr/>
                </p:nvSpPr>
                <p:spPr>
                  <a:xfrm>
                    <a:off x="4306494" y="2935950"/>
                    <a:ext cx="2798100" cy="19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cat_1           topic_lda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rgbClr val="980000"/>
                        </a:solidFill>
                        <a:highlight>
                          <a:schemeClr val="accent4"/>
                        </a:highlight>
                        <a:latin typeface="Courier New"/>
                        <a:ea typeface="Courier New"/>
                        <a:cs typeface="Courier New"/>
                        <a:sym typeface="Courier New"/>
                      </a:rPr>
                      <a:t>Watches         8                     </a:t>
                    </a:r>
                    <a:endParaRPr b="1" sz="1050">
                      <a:solidFill>
                        <a:srgbClr val="980000"/>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14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16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17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9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21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22            </a:t>
                    </a:r>
                    <a:r>
                      <a:rPr b="1" lang="fr" sz="1050">
                        <a:solidFill>
                          <a:schemeClr val="dk1"/>
                        </a:solidFill>
                        <a:highlight>
                          <a:schemeClr val="accent4"/>
                        </a:highlight>
                        <a:latin typeface="Courier New"/>
                        <a:ea typeface="Courier New"/>
                        <a:cs typeface="Courier New"/>
                        <a:sym typeface="Courier New"/>
                      </a:rPr>
                      <a:t>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30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35                     </a:t>
                    </a:r>
                    <a:endParaRPr b="1" sz="1050">
                      <a:solidFill>
                        <a:schemeClr val="dk1"/>
                      </a:solidFill>
                      <a:highlight>
                        <a:schemeClr val="accent4"/>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highlight>
                          <a:schemeClr val="accent4"/>
                        </a:highlight>
                        <a:latin typeface="Courier New"/>
                        <a:ea typeface="Courier New"/>
                        <a:cs typeface="Courier New"/>
                        <a:sym typeface="Courier New"/>
                      </a:rPr>
                      <a:t>                40         </a:t>
                    </a:r>
                    <a:r>
                      <a:rPr b="1" lang="fr" sz="1050">
                        <a:solidFill>
                          <a:schemeClr val="dk1"/>
                        </a:solidFill>
                        <a:highlight>
                          <a:schemeClr val="accent4"/>
                        </a:highlight>
                        <a:latin typeface="Courier New"/>
                        <a:ea typeface="Courier New"/>
                        <a:cs typeface="Courier New"/>
                        <a:sym typeface="Courier New"/>
                      </a:rPr>
                      <a:t>            </a:t>
                    </a:r>
                    <a:endParaRPr b="1" sz="1050">
                      <a:solidFill>
                        <a:schemeClr val="dk1"/>
                      </a:solidFill>
                      <a:highlight>
                        <a:schemeClr val="accent4"/>
                      </a:highlight>
                      <a:latin typeface="Courier New"/>
                      <a:ea typeface="Courier New"/>
                      <a:cs typeface="Courier New"/>
                      <a:sym typeface="Courier New"/>
                    </a:endParaRPr>
                  </a:p>
                </p:txBody>
              </p:sp>
            </p:grpSp>
          </p:grpSp>
        </p:grpSp>
        <p:cxnSp>
          <p:nvCxnSpPr>
            <p:cNvPr id="156" name="Google Shape;156;p22"/>
            <p:cNvCxnSpPr/>
            <p:nvPr/>
          </p:nvCxnSpPr>
          <p:spPr>
            <a:xfrm>
              <a:off x="3890575" y="2870400"/>
              <a:ext cx="300" cy="2106000"/>
            </a:xfrm>
            <a:prstGeom prst="straightConnector1">
              <a:avLst/>
            </a:prstGeom>
            <a:noFill/>
            <a:ln cap="flat" cmpd="sng" w="38100">
              <a:solidFill>
                <a:srgbClr val="FFFBF0"/>
              </a:solidFill>
              <a:prstDash val="solid"/>
              <a:round/>
              <a:headEnd len="med" w="med" type="none"/>
              <a:tailEnd len="med" w="med" type="none"/>
            </a:ln>
          </p:spPr>
        </p:cxnSp>
      </p:grpSp>
      <p:sp>
        <p:nvSpPr>
          <p:cNvPr id="157" name="Google Shape;157;p22"/>
          <p:cNvSpPr txBox="1"/>
          <p:nvPr/>
        </p:nvSpPr>
        <p:spPr>
          <a:xfrm>
            <a:off x="6204750" y="4764875"/>
            <a:ext cx="3000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200">
                <a:solidFill>
                  <a:schemeClr val="dk1"/>
                </a:solidFill>
                <a:latin typeface="Roboto"/>
                <a:ea typeface="Roboto"/>
                <a:cs typeface="Roboto"/>
                <a:sym typeface="Roboto"/>
              </a:rPr>
              <a:t>LDA = Latent Dirichlet Allocation</a:t>
            </a:r>
            <a:endParaRPr sz="1200">
              <a:solidFill>
                <a:schemeClr val="dk1"/>
              </a:solidFill>
              <a:latin typeface="Roboto"/>
              <a:ea typeface="Roboto"/>
              <a:cs typeface="Roboto"/>
              <a:sym typeface="Roboto"/>
            </a:endParaRPr>
          </a:p>
        </p:txBody>
      </p:sp>
      <p:sp>
        <p:nvSpPr>
          <p:cNvPr id="158" name="Google Shape;158;p22"/>
          <p:cNvSpPr txBox="1"/>
          <p:nvPr/>
        </p:nvSpPr>
        <p:spPr>
          <a:xfrm>
            <a:off x="143450" y="1088850"/>
            <a:ext cx="7641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#0: shipping cash genuine delivery flipkart buy guarantee replacement</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#1: rockmantra mug ceramic permanent stay thrilling ensuring porcelain crafting</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#2: sleeve detail boy 's fit shirt baby regular fabric casual</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#3: watch men analog perucci discount india great decker timewel</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#4: mug coffee printland perfect ceramic presented tea/coffee coffee/tea fantastic wardrobe</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#5: showpiece cm price online statue polyresin </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#6: quilt comforter single floral flipkart multicolor genuine cash shipping delivery</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Topic #61: pyjama top girl set 's baby detail printed neck suit</a:t>
            </a:r>
            <a:endParaRPr sz="1200">
              <a:solidFill>
                <a:schemeClr val="dk1"/>
              </a:solidFill>
              <a:latin typeface="Roboto"/>
              <a:ea typeface="Roboto"/>
              <a:cs typeface="Roboto"/>
              <a:sym typeface="Roboto"/>
            </a:endParaRPr>
          </a:p>
        </p:txBody>
      </p:sp>
      <p:sp>
        <p:nvSpPr>
          <p:cNvPr id="159" name="Google Shape;159;p22"/>
          <p:cNvSpPr txBox="1"/>
          <p:nvPr/>
        </p:nvSpPr>
        <p:spPr>
          <a:xfrm>
            <a:off x="6047975" y="825750"/>
            <a:ext cx="216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-&gt; non-supervisé</a:t>
            </a:r>
            <a:endParaRPr sz="1500">
              <a:solidFill>
                <a:srgbClr val="0A26CA"/>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nvSpPr>
        <p:spPr>
          <a:xfrm>
            <a:off x="83100" y="64025"/>
            <a:ext cx="5916300" cy="8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Etape 3 - Classification supervisé</a:t>
            </a:r>
            <a:endParaRPr b="1" sz="2320">
              <a:solidFill>
                <a:srgbClr val="0A26CA"/>
              </a:solidFill>
              <a:latin typeface="Roboto"/>
              <a:ea typeface="Roboto"/>
              <a:cs typeface="Roboto"/>
              <a:sym typeface="Roboto"/>
            </a:endParaRPr>
          </a:p>
        </p:txBody>
      </p:sp>
      <p:pic>
        <p:nvPicPr>
          <p:cNvPr id="165" name="Google Shape;165;p23"/>
          <p:cNvPicPr preferRelativeResize="0"/>
          <p:nvPr/>
        </p:nvPicPr>
        <p:blipFill>
          <a:blip r:embed="rId3">
            <a:alphaModFix/>
          </a:blip>
          <a:stretch>
            <a:fillRect/>
          </a:stretch>
        </p:blipFill>
        <p:spPr>
          <a:xfrm>
            <a:off x="6204739" y="101613"/>
            <a:ext cx="1580020" cy="572700"/>
          </a:xfrm>
          <a:prstGeom prst="rect">
            <a:avLst/>
          </a:prstGeom>
          <a:noFill/>
          <a:ln>
            <a:noFill/>
          </a:ln>
        </p:spPr>
      </p:pic>
      <p:graphicFrame>
        <p:nvGraphicFramePr>
          <p:cNvPr id="166" name="Google Shape;166;p23"/>
          <p:cNvGraphicFramePr/>
          <p:nvPr/>
        </p:nvGraphicFramePr>
        <p:xfrm>
          <a:off x="240875" y="1078900"/>
          <a:ext cx="3000000" cy="3000000"/>
        </p:xfrm>
        <a:graphic>
          <a:graphicData uri="http://schemas.openxmlformats.org/drawingml/2006/table">
            <a:tbl>
              <a:tblPr>
                <a:noFill/>
                <a:tableStyleId>{384424A8-1226-4909-86C3-99EE2F55C802}</a:tableStyleId>
              </a:tblPr>
              <a:tblGrid>
                <a:gridCol w="1716250"/>
                <a:gridCol w="1716250"/>
                <a:gridCol w="1716250"/>
                <a:gridCol w="1716250"/>
                <a:gridCol w="1716250"/>
              </a:tblGrid>
              <a:tr h="609575">
                <a:tc>
                  <a:txBody>
                    <a:bodyPr/>
                    <a:lstStyle/>
                    <a:p>
                      <a:pPr indent="0" lvl="0" marL="0" marR="0" rtl="0" algn="ctr">
                        <a:lnSpc>
                          <a:spcPct val="100000"/>
                        </a:lnSpc>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Multinomial Naive Bayes</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fr" sz="1200">
                          <a:latin typeface="Roboto"/>
                          <a:ea typeface="Roboto"/>
                          <a:cs typeface="Roboto"/>
                          <a:sym typeface="Roboto"/>
                        </a:rPr>
                        <a:t>SVC</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fr" sz="1200">
                          <a:latin typeface="Roboto"/>
                          <a:ea typeface="Roboto"/>
                          <a:cs typeface="Roboto"/>
                          <a:sym typeface="Roboto"/>
                        </a:rPr>
                        <a:t>Logistic Regression</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fr" sz="1200">
                          <a:latin typeface="Roboto"/>
                          <a:ea typeface="Roboto"/>
                          <a:cs typeface="Roboto"/>
                          <a:sym typeface="Roboto"/>
                        </a:rPr>
                        <a:t>SVC post LDA</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r>
              <a:tr h="3962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Accuracy</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0.55133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0.86312 </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0.74905</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0.63498</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Précision</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0.17083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0.62084</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0.38503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0.39972</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Recall</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0.16948</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0.60191</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0.37813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0.37573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F1 Score</a:t>
                      </a:r>
                      <a:endParaRPr sz="1200">
                        <a:latin typeface="Roboto"/>
                        <a:ea typeface="Roboto"/>
                        <a:cs typeface="Roboto"/>
                        <a:sym typeface="Roboto"/>
                      </a:endParaRPr>
                    </a:p>
                  </a:txBody>
                  <a:tcPr marT="91425" marB="91425" marR="91425" marL="91425">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0.14591</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0.59015</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0.36463</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0.35996</a:t>
                      </a:r>
                      <a:endParaRPr sz="1200">
                        <a:latin typeface="Roboto"/>
                        <a:ea typeface="Roboto"/>
                        <a:cs typeface="Roboto"/>
                        <a:sym typeface="Roboto"/>
                      </a:endParaRPr>
                    </a:p>
                  </a:txBody>
                  <a:tcPr marT="91425" marB="91425" marR="91425" marL="91425" anchor="ctr">
                    <a:lnL cap="flat" cmpd="sng" w="9525">
                      <a:solidFill>
                        <a:srgbClr val="26A69A"/>
                      </a:solidFill>
                      <a:prstDash val="solid"/>
                      <a:round/>
                      <a:headEnd len="sm" w="sm" type="none"/>
                      <a:tailEnd len="sm" w="sm" type="none"/>
                    </a:lnL>
                    <a:lnR cap="flat" cmpd="sng" w="9525">
                      <a:solidFill>
                        <a:srgbClr val="26A69A"/>
                      </a:solidFill>
                      <a:prstDash val="solid"/>
                      <a:round/>
                      <a:headEnd len="sm" w="sm" type="none"/>
                      <a:tailEnd len="sm" w="sm" type="none"/>
                    </a:lnR>
                    <a:lnT cap="flat" cmpd="sng" w="9525">
                      <a:solidFill>
                        <a:srgbClr val="26A69A"/>
                      </a:solidFill>
                      <a:prstDash val="solid"/>
                      <a:round/>
                      <a:headEnd len="sm" w="sm" type="none"/>
                      <a:tailEnd len="sm" w="sm" type="none"/>
                    </a:lnT>
                    <a:lnB cap="flat" cmpd="sng" w="9525">
                      <a:solidFill>
                        <a:srgbClr val="26A69A"/>
                      </a:solidFill>
                      <a:prstDash val="solid"/>
                      <a:round/>
                      <a:headEnd len="sm" w="sm" type="none"/>
                      <a:tailEnd len="sm" w="sm" type="none"/>
                    </a:lnB>
                  </a:tcPr>
                </a:tc>
              </a:tr>
            </a:tbl>
          </a:graphicData>
        </a:graphic>
      </p:graphicFrame>
      <p:sp>
        <p:nvSpPr>
          <p:cNvPr id="167" name="Google Shape;167;p23"/>
          <p:cNvSpPr txBox="1"/>
          <p:nvPr/>
        </p:nvSpPr>
        <p:spPr>
          <a:xfrm>
            <a:off x="240875" y="3794375"/>
            <a:ext cx="6487800" cy="87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fr" sz="1200">
                <a:solidFill>
                  <a:schemeClr val="dk1"/>
                </a:solidFill>
                <a:latin typeface="Roboto"/>
                <a:ea typeface="Roboto"/>
                <a:cs typeface="Roboto"/>
                <a:sym typeface="Roboto"/>
              </a:rPr>
              <a:t>Conclusion :</a:t>
            </a:r>
            <a:endParaRPr b="1" sz="12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rPr lang="fr" sz="1200">
                <a:solidFill>
                  <a:schemeClr val="dk1"/>
                </a:solidFill>
                <a:latin typeface="Roboto"/>
                <a:ea typeface="Roboto"/>
                <a:cs typeface="Roboto"/>
                <a:sym typeface="Roboto"/>
              </a:rPr>
              <a:t>=&gt; Premiers résultats encourageants sur le classifieur SVC : 86 % d'accuracy sur le jeu de test, le jeu de données complet </a:t>
            </a:r>
            <a:r>
              <a:rPr lang="fr" sz="1200">
                <a:solidFill>
                  <a:schemeClr val="dk1"/>
                </a:solidFill>
                <a:latin typeface="Roboto"/>
                <a:ea typeface="Roboto"/>
                <a:cs typeface="Roboto"/>
                <a:sym typeface="Roboto"/>
              </a:rPr>
              <a:t>étant</a:t>
            </a:r>
            <a:r>
              <a:rPr lang="fr" sz="1200">
                <a:solidFill>
                  <a:schemeClr val="dk1"/>
                </a:solidFill>
                <a:latin typeface="Roboto"/>
                <a:ea typeface="Roboto"/>
                <a:cs typeface="Roboto"/>
                <a:sym typeface="Roboto"/>
              </a:rPr>
              <a:t> de seulement 1050 individus</a:t>
            </a:r>
            <a:endParaRPr sz="1200">
              <a:solidFill>
                <a:schemeClr val="dk1"/>
              </a:solidFill>
              <a:latin typeface="Roboto"/>
              <a:ea typeface="Roboto"/>
              <a:cs typeface="Roboto"/>
              <a:sym typeface="Roboto"/>
            </a:endParaRPr>
          </a:p>
        </p:txBody>
      </p:sp>
      <p:sp>
        <p:nvSpPr>
          <p:cNvPr id="168" name="Google Shape;168;p23"/>
          <p:cNvSpPr txBox="1"/>
          <p:nvPr/>
        </p:nvSpPr>
        <p:spPr>
          <a:xfrm>
            <a:off x="143450" y="673350"/>
            <a:ext cx="4666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Evaluation du “test set”</a:t>
            </a:r>
            <a:r>
              <a:rPr lang="fr" sz="1500">
                <a:solidFill>
                  <a:srgbClr val="0A26CA"/>
                </a:solidFill>
                <a:latin typeface="Roboto"/>
                <a:ea typeface="Roboto"/>
                <a:cs typeface="Roboto"/>
                <a:sym typeface="Roboto"/>
              </a:rPr>
              <a:t>:</a:t>
            </a:r>
            <a:endParaRPr sz="1500">
              <a:solidFill>
                <a:srgbClr val="0A26CA"/>
              </a:solidFill>
              <a:latin typeface="Roboto"/>
              <a:ea typeface="Roboto"/>
              <a:cs typeface="Roboto"/>
              <a:sym typeface="Roboto"/>
            </a:endParaRPr>
          </a:p>
        </p:txBody>
      </p:sp>
      <p:sp>
        <p:nvSpPr>
          <p:cNvPr id="169" name="Google Shape;169;p23"/>
          <p:cNvSpPr txBox="1"/>
          <p:nvPr/>
        </p:nvSpPr>
        <p:spPr>
          <a:xfrm>
            <a:off x="7360250" y="4324250"/>
            <a:ext cx="1783500" cy="729000"/>
          </a:xfrm>
          <a:prstGeom prst="rect">
            <a:avLst/>
          </a:prstGeom>
          <a:noFill/>
          <a:ln>
            <a:noFill/>
          </a:ln>
        </p:spPr>
        <p:txBody>
          <a:bodyPr anchorCtr="0" anchor="b" bIns="91425" lIns="91425" spcFirstLastPara="1" rIns="91425" wrap="square" tIns="91425">
            <a:noAutofit/>
          </a:bodyPr>
          <a:lstStyle/>
          <a:p>
            <a:pPr indent="0" lvl="0" marL="0" rtl="0" algn="r">
              <a:lnSpc>
                <a:spcPct val="135714"/>
              </a:lnSpc>
              <a:spcBef>
                <a:spcPts val="0"/>
              </a:spcBef>
              <a:spcAft>
                <a:spcPts val="0"/>
              </a:spcAft>
              <a:buNone/>
            </a:pPr>
            <a:r>
              <a:rPr lang="fr" sz="1200">
                <a:solidFill>
                  <a:schemeClr val="dk1"/>
                </a:solidFill>
                <a:latin typeface="Roboto"/>
                <a:ea typeface="Roboto"/>
                <a:cs typeface="Roboto"/>
                <a:sym typeface="Roboto"/>
              </a:rPr>
              <a:t>train set = 787 produits </a:t>
            </a:r>
            <a:endParaRPr sz="1200">
              <a:solidFill>
                <a:schemeClr val="dk1"/>
              </a:solidFill>
              <a:latin typeface="Roboto"/>
              <a:ea typeface="Roboto"/>
              <a:cs typeface="Roboto"/>
              <a:sym typeface="Roboto"/>
            </a:endParaRPr>
          </a:p>
          <a:p>
            <a:pPr indent="0" lvl="0" marL="0" rtl="0" algn="r">
              <a:lnSpc>
                <a:spcPct val="135714"/>
              </a:lnSpc>
              <a:spcBef>
                <a:spcPts val="0"/>
              </a:spcBef>
              <a:spcAft>
                <a:spcPts val="0"/>
              </a:spcAft>
              <a:buNone/>
            </a:pPr>
            <a:r>
              <a:rPr lang="fr" sz="1200">
                <a:solidFill>
                  <a:schemeClr val="dk1"/>
                </a:solidFill>
                <a:latin typeface="Roboto"/>
                <a:ea typeface="Roboto"/>
                <a:cs typeface="Roboto"/>
                <a:sym typeface="Roboto"/>
              </a:rPr>
              <a:t>test set = 263 produits</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nvSpPr>
        <p:spPr>
          <a:xfrm>
            <a:off x="83100" y="64025"/>
            <a:ext cx="5916300" cy="8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Etape 4 - Evaluation des clusters</a:t>
            </a:r>
            <a:endParaRPr b="1" sz="2320">
              <a:solidFill>
                <a:srgbClr val="0A26CA"/>
              </a:solidFill>
              <a:latin typeface="Roboto"/>
              <a:ea typeface="Roboto"/>
              <a:cs typeface="Roboto"/>
              <a:sym typeface="Roboto"/>
            </a:endParaRPr>
          </a:p>
        </p:txBody>
      </p:sp>
      <p:pic>
        <p:nvPicPr>
          <p:cNvPr id="175" name="Google Shape;175;p24"/>
          <p:cNvPicPr preferRelativeResize="0"/>
          <p:nvPr/>
        </p:nvPicPr>
        <p:blipFill rotWithShape="1">
          <a:blip r:embed="rId3">
            <a:alphaModFix/>
          </a:blip>
          <a:srcRect b="0" l="0" r="28647" t="4021"/>
          <a:stretch/>
        </p:blipFill>
        <p:spPr>
          <a:xfrm>
            <a:off x="106350" y="1045026"/>
            <a:ext cx="5512049" cy="3229325"/>
          </a:xfrm>
          <a:prstGeom prst="rect">
            <a:avLst/>
          </a:prstGeom>
          <a:noFill/>
          <a:ln>
            <a:noFill/>
          </a:ln>
        </p:spPr>
      </p:pic>
      <p:pic>
        <p:nvPicPr>
          <p:cNvPr id="176" name="Google Shape;176;p24"/>
          <p:cNvPicPr preferRelativeResize="0"/>
          <p:nvPr/>
        </p:nvPicPr>
        <p:blipFill rotWithShape="1">
          <a:blip r:embed="rId3">
            <a:alphaModFix/>
          </a:blip>
          <a:srcRect b="0" l="71186" r="0" t="0"/>
          <a:stretch/>
        </p:blipFill>
        <p:spPr>
          <a:xfrm>
            <a:off x="5847001" y="892625"/>
            <a:ext cx="2198676" cy="3323550"/>
          </a:xfrm>
          <a:prstGeom prst="rect">
            <a:avLst/>
          </a:prstGeom>
          <a:noFill/>
          <a:ln>
            <a:noFill/>
          </a:ln>
        </p:spPr>
      </p:pic>
      <p:sp>
        <p:nvSpPr>
          <p:cNvPr id="177" name="Google Shape;177;p24"/>
          <p:cNvSpPr txBox="1"/>
          <p:nvPr/>
        </p:nvSpPr>
        <p:spPr>
          <a:xfrm>
            <a:off x="372050" y="673350"/>
            <a:ext cx="5862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Projection t-SNE du clustering SVC sur tf-idf de Description :</a:t>
            </a:r>
            <a:endParaRPr sz="1500">
              <a:solidFill>
                <a:srgbClr val="0A26CA"/>
              </a:solidFill>
              <a:latin typeface="Roboto"/>
              <a:ea typeface="Roboto"/>
              <a:cs typeface="Roboto"/>
              <a:sym typeface="Roboto"/>
            </a:endParaRPr>
          </a:p>
        </p:txBody>
      </p:sp>
      <p:pic>
        <p:nvPicPr>
          <p:cNvPr id="178" name="Google Shape;178;p24"/>
          <p:cNvPicPr preferRelativeResize="0"/>
          <p:nvPr/>
        </p:nvPicPr>
        <p:blipFill>
          <a:blip r:embed="rId4">
            <a:alphaModFix/>
          </a:blip>
          <a:stretch>
            <a:fillRect/>
          </a:stretch>
        </p:blipFill>
        <p:spPr>
          <a:xfrm>
            <a:off x="5999400" y="2794575"/>
            <a:ext cx="2944825" cy="202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nvSpPr>
        <p:spPr>
          <a:xfrm>
            <a:off x="83100" y="64025"/>
            <a:ext cx="8472900" cy="8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Etape 5 - Classification non supervisé (Kmeans / GMM)</a:t>
            </a:r>
            <a:endParaRPr b="1" sz="2320">
              <a:solidFill>
                <a:srgbClr val="0A26CA"/>
              </a:solidFill>
              <a:latin typeface="Roboto"/>
              <a:ea typeface="Roboto"/>
              <a:cs typeface="Roboto"/>
              <a:sym typeface="Roboto"/>
            </a:endParaRPr>
          </a:p>
        </p:txBody>
      </p:sp>
      <p:sp>
        <p:nvSpPr>
          <p:cNvPr id="184" name="Google Shape;184;p25"/>
          <p:cNvSpPr txBox="1"/>
          <p:nvPr/>
        </p:nvSpPr>
        <p:spPr>
          <a:xfrm>
            <a:off x="210088" y="677250"/>
            <a:ext cx="44994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50">
                <a:solidFill>
                  <a:schemeClr val="dk1"/>
                </a:solidFill>
                <a:latin typeface="Roboto"/>
                <a:ea typeface="Roboto"/>
                <a:cs typeface="Roboto"/>
                <a:sym typeface="Roboto"/>
              </a:rPr>
              <a:t>Classification Kmeans avec </a:t>
            </a:r>
            <a:r>
              <a:rPr b="1" lang="fr" sz="1050">
                <a:solidFill>
                  <a:schemeClr val="dk1"/>
                </a:solidFill>
                <a:latin typeface="Roboto"/>
                <a:ea typeface="Roboto"/>
                <a:cs typeface="Roboto"/>
                <a:sym typeface="Roboto"/>
              </a:rPr>
              <a:t>visualisation</a:t>
            </a:r>
            <a:r>
              <a:rPr b="1" lang="fr" sz="1050">
                <a:solidFill>
                  <a:schemeClr val="dk1"/>
                </a:solidFill>
                <a:latin typeface="Roboto"/>
                <a:ea typeface="Roboto"/>
                <a:cs typeface="Roboto"/>
                <a:sym typeface="Roboto"/>
              </a:rPr>
              <a:t> PCA / t-SNE</a:t>
            </a:r>
            <a:endParaRPr b="1">
              <a:solidFill>
                <a:schemeClr val="dk1"/>
              </a:solidFill>
              <a:latin typeface="Roboto"/>
              <a:ea typeface="Roboto"/>
              <a:cs typeface="Roboto"/>
              <a:sym typeface="Roboto"/>
            </a:endParaRPr>
          </a:p>
        </p:txBody>
      </p:sp>
      <p:sp>
        <p:nvSpPr>
          <p:cNvPr id="185" name="Google Shape;185;p25"/>
          <p:cNvSpPr txBox="1"/>
          <p:nvPr/>
        </p:nvSpPr>
        <p:spPr>
          <a:xfrm>
            <a:off x="4599238" y="677250"/>
            <a:ext cx="44994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50">
                <a:solidFill>
                  <a:schemeClr val="dk1"/>
                </a:solidFill>
                <a:latin typeface="Roboto"/>
                <a:ea typeface="Roboto"/>
                <a:cs typeface="Roboto"/>
                <a:sym typeface="Roboto"/>
              </a:rPr>
              <a:t>Classification GMM avec visualisation PCA / t-SNE</a:t>
            </a:r>
            <a:endParaRPr b="1">
              <a:solidFill>
                <a:schemeClr val="dk1"/>
              </a:solidFill>
              <a:latin typeface="Roboto"/>
              <a:ea typeface="Roboto"/>
              <a:cs typeface="Roboto"/>
              <a:sym typeface="Roboto"/>
            </a:endParaRPr>
          </a:p>
        </p:txBody>
      </p:sp>
      <p:sp>
        <p:nvSpPr>
          <p:cNvPr id="186" name="Google Shape;186;p25"/>
          <p:cNvSpPr txBox="1"/>
          <p:nvPr/>
        </p:nvSpPr>
        <p:spPr>
          <a:xfrm>
            <a:off x="959788" y="4392250"/>
            <a:ext cx="3000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fr" sz="1050">
                <a:solidFill>
                  <a:schemeClr val="dk1"/>
                </a:solidFill>
                <a:latin typeface="Roboto"/>
                <a:ea typeface="Roboto"/>
                <a:cs typeface="Roboto"/>
                <a:sym typeface="Roboto"/>
              </a:rPr>
              <a:t>silhouette_score : </a:t>
            </a:r>
            <a:r>
              <a:rPr b="1" lang="fr" sz="1050">
                <a:solidFill>
                  <a:schemeClr val="dk1"/>
                </a:solidFill>
                <a:latin typeface="Roboto"/>
                <a:ea typeface="Roboto"/>
                <a:cs typeface="Roboto"/>
                <a:sym typeface="Roboto"/>
              </a:rPr>
              <a:t>0.24157502799498745</a:t>
            </a:r>
            <a:endParaRPr b="1" sz="105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b="1" lang="fr" sz="1050">
                <a:solidFill>
                  <a:schemeClr val="dk1"/>
                </a:solidFill>
                <a:latin typeface="Roboto"/>
                <a:ea typeface="Roboto"/>
                <a:cs typeface="Roboto"/>
                <a:sym typeface="Roboto"/>
              </a:rPr>
              <a:t>ari_score : 0.2533991046239121</a:t>
            </a:r>
            <a:endParaRPr b="1" sz="1050">
              <a:solidFill>
                <a:schemeClr val="dk1"/>
              </a:solidFill>
              <a:latin typeface="Roboto"/>
              <a:ea typeface="Roboto"/>
              <a:cs typeface="Roboto"/>
              <a:sym typeface="Roboto"/>
            </a:endParaRPr>
          </a:p>
        </p:txBody>
      </p:sp>
      <p:sp>
        <p:nvSpPr>
          <p:cNvPr id="187" name="Google Shape;187;p25"/>
          <p:cNvSpPr txBox="1"/>
          <p:nvPr/>
        </p:nvSpPr>
        <p:spPr>
          <a:xfrm>
            <a:off x="5348938" y="4392250"/>
            <a:ext cx="3000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fr" sz="1050">
                <a:solidFill>
                  <a:schemeClr val="dk1"/>
                </a:solidFill>
                <a:latin typeface="Roboto"/>
                <a:ea typeface="Roboto"/>
                <a:cs typeface="Roboto"/>
                <a:sym typeface="Roboto"/>
              </a:rPr>
              <a:t>silhouette_s</a:t>
            </a:r>
            <a:r>
              <a:rPr b="1" lang="fr" sz="1050">
                <a:solidFill>
                  <a:schemeClr val="dk1"/>
                </a:solidFill>
                <a:latin typeface="Roboto"/>
                <a:ea typeface="Roboto"/>
                <a:cs typeface="Roboto"/>
                <a:sym typeface="Roboto"/>
              </a:rPr>
              <a:t>core : 0.21443578605070604</a:t>
            </a:r>
            <a:endParaRPr b="1" sz="105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b="1" lang="fr" sz="1050">
                <a:solidFill>
                  <a:schemeClr val="dk1"/>
                </a:solidFill>
                <a:latin typeface="Roboto"/>
                <a:ea typeface="Roboto"/>
                <a:cs typeface="Roboto"/>
                <a:sym typeface="Roboto"/>
              </a:rPr>
              <a:t>ari_score : 0.18156841400946622</a:t>
            </a:r>
            <a:endParaRPr b="1" sz="1050">
              <a:solidFill>
                <a:schemeClr val="dk1"/>
              </a:solidFill>
              <a:latin typeface="Roboto"/>
              <a:ea typeface="Roboto"/>
              <a:cs typeface="Roboto"/>
              <a:sym typeface="Roboto"/>
            </a:endParaRPr>
          </a:p>
        </p:txBody>
      </p:sp>
      <p:pic>
        <p:nvPicPr>
          <p:cNvPr id="188" name="Google Shape;188;p25"/>
          <p:cNvPicPr preferRelativeResize="0"/>
          <p:nvPr/>
        </p:nvPicPr>
        <p:blipFill rotWithShape="1">
          <a:blip r:embed="rId3">
            <a:alphaModFix/>
          </a:blip>
          <a:srcRect b="0" l="0" r="0" t="3586"/>
          <a:stretch/>
        </p:blipFill>
        <p:spPr>
          <a:xfrm>
            <a:off x="5891648" y="1023450"/>
            <a:ext cx="1914579" cy="1479444"/>
          </a:xfrm>
          <a:prstGeom prst="rect">
            <a:avLst/>
          </a:prstGeom>
          <a:noFill/>
          <a:ln>
            <a:noFill/>
          </a:ln>
        </p:spPr>
      </p:pic>
      <p:pic>
        <p:nvPicPr>
          <p:cNvPr id="189" name="Google Shape;189;p25"/>
          <p:cNvPicPr preferRelativeResize="0"/>
          <p:nvPr/>
        </p:nvPicPr>
        <p:blipFill rotWithShape="1">
          <a:blip r:embed="rId4">
            <a:alphaModFix/>
          </a:blip>
          <a:srcRect b="0" l="0" r="0" t="3456"/>
          <a:stretch/>
        </p:blipFill>
        <p:spPr>
          <a:xfrm>
            <a:off x="5891647" y="2727554"/>
            <a:ext cx="1914581" cy="1504908"/>
          </a:xfrm>
          <a:prstGeom prst="rect">
            <a:avLst/>
          </a:prstGeom>
          <a:noFill/>
          <a:ln>
            <a:noFill/>
          </a:ln>
        </p:spPr>
      </p:pic>
      <p:pic>
        <p:nvPicPr>
          <p:cNvPr id="190" name="Google Shape;190;p25"/>
          <p:cNvPicPr preferRelativeResize="0"/>
          <p:nvPr/>
        </p:nvPicPr>
        <p:blipFill rotWithShape="1">
          <a:blip r:embed="rId5">
            <a:alphaModFix/>
          </a:blip>
          <a:srcRect b="0" l="0" r="0" t="3353"/>
          <a:stretch/>
        </p:blipFill>
        <p:spPr>
          <a:xfrm>
            <a:off x="1488414" y="1023450"/>
            <a:ext cx="1942748" cy="1504904"/>
          </a:xfrm>
          <a:prstGeom prst="rect">
            <a:avLst/>
          </a:prstGeom>
          <a:noFill/>
          <a:ln>
            <a:noFill/>
          </a:ln>
        </p:spPr>
      </p:pic>
      <p:pic>
        <p:nvPicPr>
          <p:cNvPr id="191" name="Google Shape;191;p25"/>
          <p:cNvPicPr preferRelativeResize="0"/>
          <p:nvPr/>
        </p:nvPicPr>
        <p:blipFill rotWithShape="1">
          <a:blip r:embed="rId6">
            <a:alphaModFix/>
          </a:blip>
          <a:srcRect b="0" l="0" r="0" t="4085"/>
          <a:stretch/>
        </p:blipFill>
        <p:spPr>
          <a:xfrm>
            <a:off x="1488417" y="2727554"/>
            <a:ext cx="1942742" cy="1503639"/>
          </a:xfrm>
          <a:prstGeom prst="rect">
            <a:avLst/>
          </a:prstGeom>
          <a:noFill/>
          <a:ln>
            <a:noFill/>
          </a:ln>
        </p:spPr>
      </p:pic>
      <p:sp>
        <p:nvSpPr>
          <p:cNvPr id="192" name="Google Shape;192;p25"/>
          <p:cNvSpPr txBox="1"/>
          <p:nvPr/>
        </p:nvSpPr>
        <p:spPr>
          <a:xfrm>
            <a:off x="3229675" y="1645525"/>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50">
                <a:solidFill>
                  <a:schemeClr val="dk1"/>
                </a:solidFill>
                <a:latin typeface="Roboto"/>
                <a:ea typeface="Roboto"/>
                <a:cs typeface="Roboto"/>
                <a:sym typeface="Roboto"/>
              </a:rPr>
              <a:t>PCA</a:t>
            </a:r>
            <a:endParaRPr/>
          </a:p>
        </p:txBody>
      </p:sp>
      <p:sp>
        <p:nvSpPr>
          <p:cNvPr id="193" name="Google Shape;193;p25"/>
          <p:cNvSpPr txBox="1"/>
          <p:nvPr/>
        </p:nvSpPr>
        <p:spPr>
          <a:xfrm>
            <a:off x="3229675" y="328720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50">
                <a:solidFill>
                  <a:schemeClr val="dk1"/>
                </a:solidFill>
                <a:latin typeface="Roboto"/>
                <a:ea typeface="Roboto"/>
                <a:cs typeface="Roboto"/>
                <a:sym typeface="Roboto"/>
              </a:rPr>
              <a:t>t-SNE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nvSpPr>
        <p:spPr>
          <a:xfrm>
            <a:off x="1039350" y="1624350"/>
            <a:ext cx="67071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PARTIE II</a:t>
            </a:r>
            <a:endParaRPr sz="3200">
              <a:solidFill>
                <a:srgbClr val="0A26CA"/>
              </a:solidFill>
              <a:latin typeface="Old Standard TT"/>
              <a:ea typeface="Old Standard TT"/>
              <a:cs typeface="Old Standard TT"/>
              <a:sym typeface="Old Standard TT"/>
            </a:endParaRPr>
          </a:p>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TRAITEMENT DES IMAGES (SIFT / ORB)</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Extrait d’images</a:t>
            </a:r>
            <a:endParaRPr b="1" sz="2300">
              <a:solidFill>
                <a:srgbClr val="0A26CA"/>
              </a:solidFill>
              <a:latin typeface="Roboto"/>
              <a:ea typeface="Roboto"/>
              <a:cs typeface="Roboto"/>
              <a:sym typeface="Roboto"/>
            </a:endParaRPr>
          </a:p>
        </p:txBody>
      </p:sp>
      <p:grpSp>
        <p:nvGrpSpPr>
          <p:cNvPr id="204" name="Google Shape;204;p27"/>
          <p:cNvGrpSpPr/>
          <p:nvPr/>
        </p:nvGrpSpPr>
        <p:grpSpPr>
          <a:xfrm>
            <a:off x="1302175" y="604588"/>
            <a:ext cx="6539650" cy="4239125"/>
            <a:chOff x="146900" y="751975"/>
            <a:chExt cx="6539650" cy="4239125"/>
          </a:xfrm>
        </p:grpSpPr>
        <p:pic>
          <p:nvPicPr>
            <p:cNvPr id="205" name="Google Shape;205;p27"/>
            <p:cNvPicPr preferRelativeResize="0"/>
            <p:nvPr/>
          </p:nvPicPr>
          <p:blipFill rotWithShape="1">
            <a:blip r:embed="rId3">
              <a:alphaModFix/>
            </a:blip>
            <a:srcRect b="0" l="0" r="872" t="0"/>
            <a:stretch/>
          </p:blipFill>
          <p:spPr>
            <a:xfrm>
              <a:off x="146900" y="751975"/>
              <a:ext cx="6482350" cy="967400"/>
            </a:xfrm>
            <a:prstGeom prst="rect">
              <a:avLst/>
            </a:prstGeom>
            <a:noFill/>
            <a:ln>
              <a:noFill/>
            </a:ln>
          </p:spPr>
        </p:pic>
        <p:pic>
          <p:nvPicPr>
            <p:cNvPr id="206" name="Google Shape;206;p27"/>
            <p:cNvPicPr preferRelativeResize="0"/>
            <p:nvPr/>
          </p:nvPicPr>
          <p:blipFill>
            <a:blip r:embed="rId4">
              <a:alphaModFix/>
            </a:blip>
            <a:stretch>
              <a:fillRect/>
            </a:stretch>
          </p:blipFill>
          <p:spPr>
            <a:xfrm>
              <a:off x="146900" y="1832369"/>
              <a:ext cx="6539650" cy="967411"/>
            </a:xfrm>
            <a:prstGeom prst="rect">
              <a:avLst/>
            </a:prstGeom>
            <a:noFill/>
            <a:ln>
              <a:noFill/>
            </a:ln>
          </p:spPr>
        </p:pic>
        <p:pic>
          <p:nvPicPr>
            <p:cNvPr id="207" name="Google Shape;207;p27"/>
            <p:cNvPicPr preferRelativeResize="0"/>
            <p:nvPr/>
          </p:nvPicPr>
          <p:blipFill>
            <a:blip r:embed="rId5">
              <a:alphaModFix/>
            </a:blip>
            <a:stretch>
              <a:fillRect/>
            </a:stretch>
          </p:blipFill>
          <p:spPr>
            <a:xfrm>
              <a:off x="146900" y="2912763"/>
              <a:ext cx="6539650" cy="967411"/>
            </a:xfrm>
            <a:prstGeom prst="rect">
              <a:avLst/>
            </a:prstGeom>
            <a:noFill/>
            <a:ln>
              <a:noFill/>
            </a:ln>
          </p:spPr>
        </p:pic>
        <p:pic>
          <p:nvPicPr>
            <p:cNvPr id="208" name="Google Shape;208;p27"/>
            <p:cNvPicPr preferRelativeResize="0"/>
            <p:nvPr/>
          </p:nvPicPr>
          <p:blipFill>
            <a:blip r:embed="rId6">
              <a:alphaModFix/>
            </a:blip>
            <a:stretch>
              <a:fillRect/>
            </a:stretch>
          </p:blipFill>
          <p:spPr>
            <a:xfrm>
              <a:off x="146900" y="4023700"/>
              <a:ext cx="6539650" cy="9674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1 - </a:t>
            </a:r>
            <a:r>
              <a:rPr b="1" lang="fr" sz="2300">
                <a:solidFill>
                  <a:srgbClr val="0A26CA"/>
                </a:solidFill>
                <a:latin typeface="Roboto"/>
                <a:ea typeface="Roboto"/>
                <a:cs typeface="Roboto"/>
                <a:sym typeface="Roboto"/>
              </a:rPr>
              <a:t>Fonction de prétraitement des images</a:t>
            </a:r>
            <a:endParaRPr b="1" sz="2300">
              <a:solidFill>
                <a:srgbClr val="0A26CA"/>
              </a:solidFill>
              <a:latin typeface="Roboto"/>
              <a:ea typeface="Roboto"/>
              <a:cs typeface="Roboto"/>
              <a:sym typeface="Roboto"/>
            </a:endParaRPr>
          </a:p>
        </p:txBody>
      </p:sp>
      <p:pic>
        <p:nvPicPr>
          <p:cNvPr id="214" name="Google Shape;214;p28"/>
          <p:cNvPicPr preferRelativeResize="0"/>
          <p:nvPr/>
        </p:nvPicPr>
        <p:blipFill>
          <a:blip r:embed="rId3">
            <a:alphaModFix/>
          </a:blip>
          <a:stretch>
            <a:fillRect/>
          </a:stretch>
        </p:blipFill>
        <p:spPr>
          <a:xfrm>
            <a:off x="762000" y="712925"/>
            <a:ext cx="6904125" cy="1978875"/>
          </a:xfrm>
          <a:prstGeom prst="rect">
            <a:avLst/>
          </a:prstGeom>
          <a:noFill/>
          <a:ln>
            <a:noFill/>
          </a:ln>
        </p:spPr>
      </p:pic>
      <p:pic>
        <p:nvPicPr>
          <p:cNvPr id="215" name="Google Shape;215;p28"/>
          <p:cNvPicPr preferRelativeResize="0"/>
          <p:nvPr/>
        </p:nvPicPr>
        <p:blipFill>
          <a:blip r:embed="rId4">
            <a:alphaModFix/>
          </a:blip>
          <a:stretch>
            <a:fillRect/>
          </a:stretch>
        </p:blipFill>
        <p:spPr>
          <a:xfrm>
            <a:off x="762000" y="2783625"/>
            <a:ext cx="6869059" cy="197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1 - Fonction de prétraitement des images</a:t>
            </a:r>
            <a:endParaRPr b="1" sz="2300">
              <a:solidFill>
                <a:srgbClr val="0A26CA"/>
              </a:solidFill>
              <a:latin typeface="Roboto"/>
              <a:ea typeface="Roboto"/>
              <a:cs typeface="Roboto"/>
              <a:sym typeface="Roboto"/>
            </a:endParaRPr>
          </a:p>
        </p:txBody>
      </p:sp>
      <p:pic>
        <p:nvPicPr>
          <p:cNvPr id="221" name="Google Shape;221;p29"/>
          <p:cNvPicPr preferRelativeResize="0"/>
          <p:nvPr/>
        </p:nvPicPr>
        <p:blipFill>
          <a:blip r:embed="rId3">
            <a:alphaModFix/>
          </a:blip>
          <a:stretch>
            <a:fillRect/>
          </a:stretch>
        </p:blipFill>
        <p:spPr>
          <a:xfrm>
            <a:off x="689599" y="686123"/>
            <a:ext cx="1195386" cy="1947158"/>
          </a:xfrm>
          <a:prstGeom prst="rect">
            <a:avLst/>
          </a:prstGeom>
          <a:noFill/>
          <a:ln cap="flat" cmpd="sng" w="9525">
            <a:solidFill>
              <a:schemeClr val="dk1"/>
            </a:solidFill>
            <a:prstDash val="solid"/>
            <a:round/>
            <a:headEnd len="sm" w="sm" type="none"/>
            <a:tailEnd len="sm" w="sm" type="none"/>
          </a:ln>
        </p:spPr>
      </p:pic>
      <p:pic>
        <p:nvPicPr>
          <p:cNvPr id="222" name="Google Shape;222;p29"/>
          <p:cNvPicPr preferRelativeResize="0"/>
          <p:nvPr/>
        </p:nvPicPr>
        <p:blipFill>
          <a:blip r:embed="rId4">
            <a:alphaModFix/>
          </a:blip>
          <a:stretch>
            <a:fillRect/>
          </a:stretch>
        </p:blipFill>
        <p:spPr>
          <a:xfrm>
            <a:off x="4432071" y="1330537"/>
            <a:ext cx="911596" cy="815645"/>
          </a:xfrm>
          <a:prstGeom prst="rect">
            <a:avLst/>
          </a:prstGeom>
          <a:noFill/>
          <a:ln cap="flat" cmpd="sng" w="9525">
            <a:solidFill>
              <a:schemeClr val="dk1"/>
            </a:solidFill>
            <a:prstDash val="solid"/>
            <a:round/>
            <a:headEnd len="sm" w="sm" type="none"/>
            <a:tailEnd len="sm" w="sm" type="none"/>
          </a:ln>
        </p:spPr>
      </p:pic>
      <p:sp>
        <p:nvSpPr>
          <p:cNvPr id="223" name="Google Shape;223;p29"/>
          <p:cNvSpPr/>
          <p:nvPr/>
        </p:nvSpPr>
        <p:spPr>
          <a:xfrm>
            <a:off x="2934015" y="1627488"/>
            <a:ext cx="586200" cy="34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9"/>
          <p:cNvPicPr preferRelativeResize="0"/>
          <p:nvPr/>
        </p:nvPicPr>
        <p:blipFill>
          <a:blip r:embed="rId5">
            <a:alphaModFix/>
          </a:blip>
          <a:stretch>
            <a:fillRect/>
          </a:stretch>
        </p:blipFill>
        <p:spPr>
          <a:xfrm>
            <a:off x="559800" y="2926776"/>
            <a:ext cx="1478076" cy="1849700"/>
          </a:xfrm>
          <a:prstGeom prst="rect">
            <a:avLst/>
          </a:prstGeom>
          <a:noFill/>
          <a:ln cap="flat" cmpd="sng" w="9525">
            <a:solidFill>
              <a:schemeClr val="dk1"/>
            </a:solidFill>
            <a:prstDash val="solid"/>
            <a:round/>
            <a:headEnd len="sm" w="sm" type="none"/>
            <a:tailEnd len="sm" w="sm" type="none"/>
          </a:ln>
        </p:spPr>
      </p:pic>
      <p:pic>
        <p:nvPicPr>
          <p:cNvPr id="225" name="Google Shape;225;p29"/>
          <p:cNvPicPr preferRelativeResize="0"/>
          <p:nvPr/>
        </p:nvPicPr>
        <p:blipFill>
          <a:blip r:embed="rId6">
            <a:alphaModFix/>
          </a:blip>
          <a:stretch>
            <a:fillRect/>
          </a:stretch>
        </p:blipFill>
        <p:spPr>
          <a:xfrm>
            <a:off x="4432875" y="3430850"/>
            <a:ext cx="910800" cy="817200"/>
          </a:xfrm>
          <a:prstGeom prst="rect">
            <a:avLst/>
          </a:prstGeom>
          <a:noFill/>
          <a:ln cap="flat" cmpd="sng" w="9525">
            <a:solidFill>
              <a:schemeClr val="dk1"/>
            </a:solidFill>
            <a:prstDash val="solid"/>
            <a:round/>
            <a:headEnd len="sm" w="sm" type="none"/>
            <a:tailEnd len="sm" w="sm" type="none"/>
          </a:ln>
        </p:spPr>
      </p:pic>
      <p:sp>
        <p:nvSpPr>
          <p:cNvPr id="226" name="Google Shape;226;p29"/>
          <p:cNvSpPr/>
          <p:nvPr/>
        </p:nvSpPr>
        <p:spPr>
          <a:xfrm>
            <a:off x="2934015" y="3665738"/>
            <a:ext cx="586200" cy="34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p:cNvCxnSpPr/>
          <p:nvPr/>
        </p:nvCxnSpPr>
        <p:spPr>
          <a:xfrm>
            <a:off x="5983200" y="567550"/>
            <a:ext cx="36000" cy="418920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9"/>
          <p:cNvSpPr txBox="1"/>
          <p:nvPr/>
        </p:nvSpPr>
        <p:spPr>
          <a:xfrm>
            <a:off x="6342225" y="928200"/>
            <a:ext cx="259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latin typeface="Roboto"/>
                <a:ea typeface="Roboto"/>
                <a:cs typeface="Roboto"/>
                <a:sym typeface="Roboto"/>
              </a:rPr>
              <a:t>3 étapes de traitement :</a:t>
            </a:r>
            <a:endParaRPr u="sng">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fr">
                <a:latin typeface="Roboto"/>
                <a:ea typeface="Roboto"/>
                <a:cs typeface="Roboto"/>
                <a:sym typeface="Roboto"/>
              </a:rPr>
              <a:t>filtre gris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fr">
                <a:latin typeface="Roboto"/>
                <a:ea typeface="Roboto"/>
                <a:cs typeface="Roboto"/>
                <a:sym typeface="Roboto"/>
              </a:rPr>
              <a:t>flou gaussien</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fr">
                <a:latin typeface="Roboto"/>
                <a:ea typeface="Roboto"/>
                <a:cs typeface="Roboto"/>
                <a:sym typeface="Roboto"/>
              </a:rPr>
              <a:t>redimensionnement</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2 - </a:t>
            </a:r>
            <a:r>
              <a:rPr b="1" lang="fr" sz="2300">
                <a:solidFill>
                  <a:srgbClr val="0A26CA"/>
                </a:solidFill>
                <a:latin typeface="Roboto"/>
                <a:ea typeface="Roboto"/>
                <a:cs typeface="Roboto"/>
                <a:sym typeface="Roboto"/>
              </a:rPr>
              <a:t>Extraction des caractéristiques (SIFT)</a:t>
            </a:r>
            <a:endParaRPr b="1" sz="2300">
              <a:solidFill>
                <a:srgbClr val="0A26CA"/>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300">
              <a:solidFill>
                <a:srgbClr val="0A26CA"/>
              </a:solidFill>
              <a:latin typeface="Roboto"/>
              <a:ea typeface="Roboto"/>
              <a:cs typeface="Roboto"/>
              <a:sym typeface="Roboto"/>
            </a:endParaRPr>
          </a:p>
        </p:txBody>
      </p:sp>
      <p:grpSp>
        <p:nvGrpSpPr>
          <p:cNvPr id="234" name="Google Shape;234;p30"/>
          <p:cNvGrpSpPr/>
          <p:nvPr/>
        </p:nvGrpSpPr>
        <p:grpSpPr>
          <a:xfrm>
            <a:off x="7037652" y="36800"/>
            <a:ext cx="2068548" cy="600300"/>
            <a:chOff x="5742252" y="189200"/>
            <a:chExt cx="2068548" cy="600300"/>
          </a:xfrm>
        </p:grpSpPr>
        <p:pic>
          <p:nvPicPr>
            <p:cNvPr id="235" name="Google Shape;235;p30"/>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236" name="Google Shape;236;p30"/>
            <p:cNvSpPr txBox="1"/>
            <p:nvPr/>
          </p:nvSpPr>
          <p:spPr>
            <a:xfrm>
              <a:off x="6144000" y="189200"/>
              <a:ext cx="16668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2700">
                  <a:solidFill>
                    <a:schemeClr val="dk1"/>
                  </a:solidFill>
                </a:rPr>
                <a:t>OpenCV</a:t>
              </a:r>
              <a:endParaRPr sz="2700">
                <a:solidFill>
                  <a:schemeClr val="dk1"/>
                </a:solidFill>
              </a:endParaRPr>
            </a:p>
          </p:txBody>
        </p:sp>
      </p:grpSp>
      <p:pic>
        <p:nvPicPr>
          <p:cNvPr id="237" name="Google Shape;237;p30"/>
          <p:cNvPicPr preferRelativeResize="0"/>
          <p:nvPr/>
        </p:nvPicPr>
        <p:blipFill>
          <a:blip r:embed="rId4">
            <a:alphaModFix/>
          </a:blip>
          <a:stretch>
            <a:fillRect/>
          </a:stretch>
        </p:blipFill>
        <p:spPr>
          <a:xfrm>
            <a:off x="152400" y="637100"/>
            <a:ext cx="4419600" cy="2273457"/>
          </a:xfrm>
          <a:prstGeom prst="rect">
            <a:avLst/>
          </a:prstGeom>
          <a:noFill/>
          <a:ln>
            <a:noFill/>
          </a:ln>
        </p:spPr>
      </p:pic>
      <p:pic>
        <p:nvPicPr>
          <p:cNvPr id="238" name="Google Shape;238;p30"/>
          <p:cNvPicPr preferRelativeResize="0"/>
          <p:nvPr/>
        </p:nvPicPr>
        <p:blipFill>
          <a:blip r:embed="rId5">
            <a:alphaModFix/>
          </a:blip>
          <a:stretch>
            <a:fillRect/>
          </a:stretch>
        </p:blipFill>
        <p:spPr>
          <a:xfrm>
            <a:off x="4933950" y="865700"/>
            <a:ext cx="4057650" cy="3915632"/>
          </a:xfrm>
          <a:prstGeom prst="rect">
            <a:avLst/>
          </a:prstGeom>
          <a:noFill/>
          <a:ln>
            <a:noFill/>
          </a:ln>
        </p:spPr>
      </p:pic>
      <p:sp>
        <p:nvSpPr>
          <p:cNvPr id="239" name="Google Shape;239;p30"/>
          <p:cNvSpPr txBox="1"/>
          <p:nvPr/>
        </p:nvSpPr>
        <p:spPr>
          <a:xfrm>
            <a:off x="120375" y="3018350"/>
            <a:ext cx="49017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fr" sz="1050">
                <a:solidFill>
                  <a:schemeClr val="dk1"/>
                </a:solidFill>
                <a:latin typeface="Roboto"/>
                <a:ea typeface="Roboto"/>
                <a:cs typeface="Roboto"/>
                <a:sym typeface="Roboto"/>
              </a:rPr>
              <a:t>SIFT (Scale Invariant Feature Transform): </a:t>
            </a:r>
            <a:endParaRPr b="1" sz="1050">
              <a:solidFill>
                <a:schemeClr val="dk1"/>
              </a:solidFill>
              <a:latin typeface="Roboto"/>
              <a:ea typeface="Roboto"/>
              <a:cs typeface="Roboto"/>
              <a:sym typeface="Roboto"/>
            </a:endParaRPr>
          </a:p>
          <a:p>
            <a:pPr indent="-295275" lvl="0" marL="4572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Méthode, développée en 1999 </a:t>
            </a:r>
            <a:endParaRPr sz="1050">
              <a:solidFill>
                <a:schemeClr val="dk1"/>
              </a:solidFill>
              <a:latin typeface="Roboto"/>
              <a:ea typeface="Roboto"/>
              <a:cs typeface="Roboto"/>
              <a:sym typeface="Roboto"/>
            </a:endParaRPr>
          </a:p>
          <a:p>
            <a:pPr indent="-295275" lvl="0" marL="4572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Permet d'extraire des features (ou points d'intérêt) de l'image et de calculer leurs descripteurs. </a:t>
            </a:r>
            <a:endParaRPr sz="1050">
              <a:solidFill>
                <a:schemeClr val="dk1"/>
              </a:solidFill>
              <a:latin typeface="Roboto"/>
              <a:ea typeface="Roboto"/>
              <a:cs typeface="Roboto"/>
              <a:sym typeface="Roboto"/>
            </a:endParaRPr>
          </a:p>
          <a:p>
            <a:pPr indent="-295275" lvl="0" marL="4572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L'algorithme SIFT se divise en plusieurs étapes :</a:t>
            </a:r>
            <a:endParaRPr sz="1050">
              <a:solidFill>
                <a:schemeClr val="dk1"/>
              </a:solidFill>
              <a:latin typeface="Roboto"/>
              <a:ea typeface="Roboto"/>
              <a:cs typeface="Roboto"/>
              <a:sym typeface="Roboto"/>
            </a:endParaRPr>
          </a:p>
          <a:p>
            <a:pPr indent="-295275" lvl="1" marL="9144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Détection : création de l'espace des échelles, calcul des "DoG" (Différence of Gaussian), localisation des points d'intérêt.</a:t>
            </a:r>
            <a:endParaRPr sz="1050">
              <a:solidFill>
                <a:schemeClr val="dk1"/>
              </a:solidFill>
              <a:latin typeface="Roboto"/>
              <a:ea typeface="Roboto"/>
              <a:cs typeface="Roboto"/>
              <a:sym typeface="Roboto"/>
            </a:endParaRPr>
          </a:p>
          <a:p>
            <a:pPr indent="-295275" lvl="1" marL="9144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Description : assignation d'orientation, création des descripteurs.</a:t>
            </a:r>
            <a:endParaRPr sz="105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2 - </a:t>
            </a:r>
            <a:r>
              <a:rPr b="1" lang="fr" sz="2300">
                <a:solidFill>
                  <a:srgbClr val="0A26CA"/>
                </a:solidFill>
                <a:latin typeface="Roboto"/>
                <a:ea typeface="Roboto"/>
                <a:cs typeface="Roboto"/>
                <a:sym typeface="Roboto"/>
              </a:rPr>
              <a:t>Extraction des caractéristiques (ORB)</a:t>
            </a:r>
            <a:endParaRPr b="1" sz="2300">
              <a:solidFill>
                <a:srgbClr val="0A26CA"/>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300">
              <a:solidFill>
                <a:srgbClr val="0A26CA"/>
              </a:solidFill>
              <a:latin typeface="Roboto"/>
              <a:ea typeface="Roboto"/>
              <a:cs typeface="Roboto"/>
              <a:sym typeface="Roboto"/>
            </a:endParaRPr>
          </a:p>
        </p:txBody>
      </p:sp>
      <p:grpSp>
        <p:nvGrpSpPr>
          <p:cNvPr id="245" name="Google Shape;245;p31"/>
          <p:cNvGrpSpPr/>
          <p:nvPr/>
        </p:nvGrpSpPr>
        <p:grpSpPr>
          <a:xfrm>
            <a:off x="7037652" y="36800"/>
            <a:ext cx="2068548" cy="600300"/>
            <a:chOff x="5742252" y="189200"/>
            <a:chExt cx="2068548" cy="600300"/>
          </a:xfrm>
        </p:grpSpPr>
        <p:pic>
          <p:nvPicPr>
            <p:cNvPr id="246" name="Google Shape;246;p31"/>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247" name="Google Shape;247;p31"/>
            <p:cNvSpPr txBox="1"/>
            <p:nvPr/>
          </p:nvSpPr>
          <p:spPr>
            <a:xfrm>
              <a:off x="6144000" y="189200"/>
              <a:ext cx="16668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2700">
                  <a:solidFill>
                    <a:schemeClr val="dk1"/>
                  </a:solidFill>
                </a:rPr>
                <a:t>OpenCV</a:t>
              </a:r>
              <a:endParaRPr sz="2700">
                <a:solidFill>
                  <a:schemeClr val="dk1"/>
                </a:solidFill>
              </a:endParaRPr>
            </a:p>
          </p:txBody>
        </p:sp>
      </p:grpSp>
      <p:pic>
        <p:nvPicPr>
          <p:cNvPr id="248" name="Google Shape;248;p31"/>
          <p:cNvPicPr preferRelativeResize="0"/>
          <p:nvPr/>
        </p:nvPicPr>
        <p:blipFill>
          <a:blip r:embed="rId4">
            <a:alphaModFix/>
          </a:blip>
          <a:stretch>
            <a:fillRect/>
          </a:stretch>
        </p:blipFill>
        <p:spPr>
          <a:xfrm>
            <a:off x="441450" y="636725"/>
            <a:ext cx="4130550" cy="2107950"/>
          </a:xfrm>
          <a:prstGeom prst="rect">
            <a:avLst/>
          </a:prstGeom>
          <a:noFill/>
          <a:ln>
            <a:noFill/>
          </a:ln>
        </p:spPr>
      </p:pic>
      <p:pic>
        <p:nvPicPr>
          <p:cNvPr id="249" name="Google Shape;249;p31"/>
          <p:cNvPicPr preferRelativeResize="0"/>
          <p:nvPr/>
        </p:nvPicPr>
        <p:blipFill>
          <a:blip r:embed="rId5">
            <a:alphaModFix/>
          </a:blip>
          <a:stretch>
            <a:fillRect/>
          </a:stretch>
        </p:blipFill>
        <p:spPr>
          <a:xfrm>
            <a:off x="5332325" y="637100"/>
            <a:ext cx="3583074" cy="3509824"/>
          </a:xfrm>
          <a:prstGeom prst="rect">
            <a:avLst/>
          </a:prstGeom>
          <a:noFill/>
          <a:ln>
            <a:noFill/>
          </a:ln>
        </p:spPr>
      </p:pic>
      <p:grpSp>
        <p:nvGrpSpPr>
          <p:cNvPr id="250" name="Google Shape;250;p31"/>
          <p:cNvGrpSpPr/>
          <p:nvPr/>
        </p:nvGrpSpPr>
        <p:grpSpPr>
          <a:xfrm>
            <a:off x="-180450" y="2819425"/>
            <a:ext cx="7637400" cy="2056900"/>
            <a:chOff x="-180450" y="2743225"/>
            <a:chExt cx="7637400" cy="2056900"/>
          </a:xfrm>
        </p:grpSpPr>
        <p:sp>
          <p:nvSpPr>
            <p:cNvPr id="251" name="Google Shape;251;p31"/>
            <p:cNvSpPr txBox="1"/>
            <p:nvPr/>
          </p:nvSpPr>
          <p:spPr>
            <a:xfrm>
              <a:off x="-180450" y="2743225"/>
              <a:ext cx="5546400" cy="1671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b="1" lang="fr" sz="1050">
                  <a:solidFill>
                    <a:schemeClr val="dk1"/>
                  </a:solidFill>
                  <a:latin typeface="Roboto"/>
                  <a:ea typeface="Roboto"/>
                  <a:cs typeface="Roboto"/>
                  <a:sym typeface="Roboto"/>
                </a:rPr>
                <a:t>ORB (Oriented FAST and Rotated BRIEF):</a:t>
              </a:r>
              <a:endParaRPr b="1" sz="1050">
                <a:solidFill>
                  <a:schemeClr val="dk1"/>
                </a:solidFill>
                <a:latin typeface="Roboto"/>
                <a:ea typeface="Roboto"/>
                <a:cs typeface="Roboto"/>
                <a:sym typeface="Roboto"/>
              </a:endParaRPr>
            </a:p>
            <a:p>
              <a:pPr indent="-304800" lvl="0" marL="457200" marR="0" rtl="0" algn="l">
                <a:lnSpc>
                  <a:spcPct val="115000"/>
                </a:lnSpc>
                <a:spcBef>
                  <a:spcPts val="600"/>
                </a:spcBef>
                <a:spcAft>
                  <a:spcPts val="0"/>
                </a:spcAft>
                <a:buClr>
                  <a:schemeClr val="dk1"/>
                </a:buClr>
                <a:buSzPts val="1200"/>
                <a:buFont typeface="Roboto"/>
                <a:buChar char="●"/>
              </a:pPr>
              <a:r>
                <a:rPr lang="fr" sz="1050">
                  <a:solidFill>
                    <a:schemeClr val="dk1"/>
                  </a:solidFill>
                  <a:latin typeface="Roboto"/>
                  <a:ea typeface="Roboto"/>
                  <a:cs typeface="Roboto"/>
                  <a:sym typeface="Roboto"/>
                </a:rPr>
                <a:t>S'appuie sur le détecteur de points clés FAST et le descripteur BRIEF. </a:t>
              </a:r>
              <a:endParaRPr sz="1050">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Les principales contributions d'ORB sont les suivantes :</a:t>
              </a:r>
              <a:endParaRPr sz="105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L'ajout d'une composante d'orientation rapide et précise à FAST.</a:t>
              </a:r>
              <a:endParaRPr sz="105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Le calcul efficace des caractéristiques BRIEF orientées</a:t>
              </a:r>
              <a:endParaRPr sz="105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L'analyse de la variance et de la corrélation des caractéristiques BRIEF orientées</a:t>
              </a:r>
              <a:endParaRPr sz="1050">
                <a:solidFill>
                  <a:schemeClr val="dk1"/>
                </a:solidFill>
                <a:latin typeface="Roboto"/>
                <a:ea typeface="Roboto"/>
                <a:cs typeface="Roboto"/>
                <a:sym typeface="Roboto"/>
              </a:endParaRPr>
            </a:p>
          </p:txBody>
        </p:sp>
        <p:sp>
          <p:nvSpPr>
            <p:cNvPr id="252" name="Google Shape;252;p31"/>
            <p:cNvSpPr txBox="1"/>
            <p:nvPr/>
          </p:nvSpPr>
          <p:spPr>
            <a:xfrm>
              <a:off x="-180450" y="4241525"/>
              <a:ext cx="7637400" cy="5586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1200"/>
                </a:spcBef>
                <a:spcAft>
                  <a:spcPts val="0"/>
                </a:spcAft>
                <a:buClr>
                  <a:schemeClr val="dk1"/>
                </a:buClr>
                <a:buSzPts val="1200"/>
                <a:buFont typeface="Roboto"/>
                <a:buChar char="○"/>
              </a:pPr>
              <a:r>
                <a:rPr lang="fr" sz="1050">
                  <a:solidFill>
                    <a:schemeClr val="dk1"/>
                  </a:solidFill>
                  <a:latin typeface="Roboto"/>
                  <a:ea typeface="Roboto"/>
                  <a:cs typeface="Roboto"/>
                  <a:sym typeface="Roboto"/>
                </a:rPr>
                <a:t>Une méthode d'apprentissage pour la dé-corrélation des caractéristiques BRIEF sous invariance rotationnelle, conduisant à de meilleures performances dans les applications de type "nearest-neighbor".</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55450" y="3233575"/>
            <a:ext cx="8161800" cy="169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fr" sz="1200" u="sng">
                <a:solidFill>
                  <a:srgbClr val="0A26CA"/>
                </a:solidFill>
                <a:latin typeface="Roboto"/>
                <a:ea typeface="Roboto"/>
                <a:cs typeface="Roboto"/>
                <a:sym typeface="Roboto"/>
              </a:rPr>
              <a:t>Les points à aborder :</a:t>
            </a:r>
            <a:endParaRPr sz="1200" u="sng">
              <a:solidFill>
                <a:srgbClr val="0A26CA"/>
              </a:solidFill>
              <a:latin typeface="Roboto"/>
              <a:ea typeface="Roboto"/>
              <a:cs typeface="Roboto"/>
              <a:sym typeface="Roboto"/>
            </a:endParaRPr>
          </a:p>
          <a:p>
            <a:pPr indent="-304800" lvl="0" marL="457200" rtl="0" algn="l">
              <a:lnSpc>
                <a:spcPct val="115000"/>
              </a:lnSpc>
              <a:spcBef>
                <a:spcPts val="50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Présentation de la base de donnée “Place de Marché” (image et texte)</a:t>
            </a:r>
            <a:endParaRPr sz="1200">
              <a:solidFill>
                <a:srgbClr val="393F50"/>
              </a:solidFill>
              <a:latin typeface="Roboto"/>
              <a:ea typeface="Roboto"/>
              <a:cs typeface="Roboto"/>
              <a:sym typeface="Roboto"/>
            </a:endParaRPr>
          </a:p>
          <a:p>
            <a:pPr indent="-304800" lvl="0" marL="457200" rtl="0" algn="l">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Nettoyage et exploration des </a:t>
            </a:r>
            <a:r>
              <a:rPr lang="fr" sz="1200">
                <a:solidFill>
                  <a:srgbClr val="393F50"/>
                </a:solidFill>
                <a:latin typeface="Roboto"/>
                <a:ea typeface="Roboto"/>
                <a:cs typeface="Roboto"/>
                <a:sym typeface="Roboto"/>
              </a:rPr>
              <a:t>catégories</a:t>
            </a:r>
            <a:r>
              <a:rPr lang="fr" sz="1200">
                <a:solidFill>
                  <a:srgbClr val="393F50"/>
                </a:solidFill>
                <a:latin typeface="Roboto"/>
                <a:ea typeface="Roboto"/>
                <a:cs typeface="Roboto"/>
                <a:sym typeface="Roboto"/>
              </a:rPr>
              <a:t> de produits sur “Place de Marché”</a:t>
            </a:r>
            <a:endParaRPr sz="1200">
              <a:solidFill>
                <a:srgbClr val="393F50"/>
              </a:solidFill>
              <a:latin typeface="Roboto"/>
              <a:ea typeface="Roboto"/>
              <a:cs typeface="Roboto"/>
              <a:sym typeface="Roboto"/>
            </a:endParaRPr>
          </a:p>
          <a:p>
            <a:pPr indent="-304800" lvl="0" marL="457200" rtl="0" algn="l">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Analyse des </a:t>
            </a:r>
            <a:r>
              <a:rPr lang="fr" sz="1200">
                <a:solidFill>
                  <a:srgbClr val="393F50"/>
                </a:solidFill>
                <a:latin typeface="Roboto"/>
                <a:ea typeface="Roboto"/>
                <a:cs typeface="Roboto"/>
                <a:sym typeface="Roboto"/>
              </a:rPr>
              <a:t>descriptions</a:t>
            </a:r>
            <a:r>
              <a:rPr lang="fr" sz="1200">
                <a:solidFill>
                  <a:srgbClr val="393F50"/>
                </a:solidFill>
                <a:latin typeface="Roboto"/>
                <a:ea typeface="Roboto"/>
                <a:cs typeface="Roboto"/>
                <a:sym typeface="Roboto"/>
              </a:rPr>
              <a:t> (vectorisation, topiques)</a:t>
            </a:r>
            <a:endParaRPr sz="1200">
              <a:solidFill>
                <a:srgbClr val="393F50"/>
              </a:solidFill>
              <a:latin typeface="Roboto"/>
              <a:ea typeface="Roboto"/>
              <a:cs typeface="Roboto"/>
              <a:sym typeface="Roboto"/>
            </a:endParaRPr>
          </a:p>
          <a:p>
            <a:pPr indent="-304800" lvl="0" marL="457200" rtl="0" algn="l">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Analyse des images, entrainement du </a:t>
            </a:r>
            <a:r>
              <a:rPr lang="fr" sz="1200">
                <a:solidFill>
                  <a:srgbClr val="393F50"/>
                </a:solidFill>
                <a:latin typeface="Roboto"/>
                <a:ea typeface="Roboto"/>
                <a:cs typeface="Roboto"/>
                <a:sym typeface="Roboto"/>
              </a:rPr>
              <a:t>modèle + VGC16</a:t>
            </a:r>
            <a:endParaRPr sz="1200">
              <a:solidFill>
                <a:srgbClr val="393F50"/>
              </a:solidFill>
              <a:latin typeface="Roboto"/>
              <a:ea typeface="Roboto"/>
              <a:cs typeface="Roboto"/>
              <a:sym typeface="Roboto"/>
            </a:endParaRPr>
          </a:p>
          <a:p>
            <a:pPr indent="-304800" lvl="0" marL="457200" rtl="0" algn="l">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Etude des prédictions (image et texte) - précision et erreurs</a:t>
            </a:r>
            <a:endParaRPr sz="1200">
              <a:solidFill>
                <a:srgbClr val="393F50"/>
              </a:solidFill>
              <a:latin typeface="Roboto"/>
              <a:ea typeface="Roboto"/>
              <a:cs typeface="Roboto"/>
              <a:sym typeface="Roboto"/>
            </a:endParaRPr>
          </a:p>
        </p:txBody>
      </p:sp>
      <p:sp>
        <p:nvSpPr>
          <p:cNvPr id="67" name="Google Shape;67;p14"/>
          <p:cNvSpPr txBox="1"/>
          <p:nvPr/>
        </p:nvSpPr>
        <p:spPr>
          <a:xfrm>
            <a:off x="55450" y="1029300"/>
            <a:ext cx="8991600" cy="20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200" u="sng">
                <a:solidFill>
                  <a:srgbClr val="0A26CA"/>
                </a:solidFill>
                <a:latin typeface="Roboto"/>
                <a:ea typeface="Roboto"/>
                <a:cs typeface="Roboto"/>
                <a:sym typeface="Roboto"/>
              </a:rPr>
              <a:t>Mon rôle :</a:t>
            </a:r>
            <a:endParaRPr sz="1200">
              <a:solidFill>
                <a:srgbClr val="0A26CA"/>
              </a:solidFill>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La mission est de </a:t>
            </a:r>
            <a:r>
              <a:rPr b="1" lang="fr" sz="1200">
                <a:solidFill>
                  <a:schemeClr val="dk1"/>
                </a:solidFill>
                <a:latin typeface="Roboto"/>
                <a:ea typeface="Roboto"/>
                <a:cs typeface="Roboto"/>
                <a:sym typeface="Roboto"/>
              </a:rPr>
              <a:t>réaliser une première étude de faisabilité d'un moteur de classification</a:t>
            </a:r>
            <a:r>
              <a:rPr lang="fr" sz="1200">
                <a:solidFill>
                  <a:schemeClr val="dk1"/>
                </a:solidFill>
                <a:latin typeface="Roboto"/>
                <a:ea typeface="Roboto"/>
                <a:cs typeface="Roboto"/>
                <a:sym typeface="Roboto"/>
              </a:rPr>
              <a:t> d'articles basé sur une image et une description pour l'automatisation de l'attribution de la catégorie de l'article.</a:t>
            </a:r>
            <a:endParaRPr sz="1200">
              <a:solidFill>
                <a:schemeClr val="dk1"/>
              </a:solidFill>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Il faut </a:t>
            </a:r>
            <a:r>
              <a:rPr b="1" lang="fr" sz="1200">
                <a:solidFill>
                  <a:schemeClr val="dk1"/>
                </a:solidFill>
                <a:latin typeface="Roboto"/>
                <a:ea typeface="Roboto"/>
                <a:cs typeface="Roboto"/>
                <a:sym typeface="Roboto"/>
              </a:rPr>
              <a:t>analyser le jeu de données</a:t>
            </a:r>
            <a:r>
              <a:rPr lang="fr" sz="1200">
                <a:solidFill>
                  <a:schemeClr val="dk1"/>
                </a:solidFill>
                <a:latin typeface="Roboto"/>
                <a:ea typeface="Roboto"/>
                <a:cs typeface="Roboto"/>
                <a:sym typeface="Roboto"/>
              </a:rPr>
              <a:t> en </a:t>
            </a:r>
            <a:r>
              <a:rPr b="1" lang="fr" sz="1200">
                <a:solidFill>
                  <a:schemeClr val="dk1"/>
                </a:solidFill>
                <a:latin typeface="Roboto"/>
                <a:ea typeface="Roboto"/>
                <a:cs typeface="Roboto"/>
                <a:sym typeface="Roboto"/>
              </a:rPr>
              <a:t>réalisant un prétraitement</a:t>
            </a:r>
            <a:r>
              <a:rPr lang="fr" sz="1200">
                <a:solidFill>
                  <a:schemeClr val="dk1"/>
                </a:solidFill>
                <a:latin typeface="Roboto"/>
                <a:ea typeface="Roboto"/>
                <a:cs typeface="Roboto"/>
                <a:sym typeface="Roboto"/>
              </a:rPr>
              <a:t> des images et des descriptions des produits, une </a:t>
            </a:r>
            <a:r>
              <a:rPr b="1" lang="fr" sz="1200">
                <a:solidFill>
                  <a:schemeClr val="dk1"/>
                </a:solidFill>
                <a:latin typeface="Roboto"/>
                <a:ea typeface="Roboto"/>
                <a:cs typeface="Roboto"/>
                <a:sym typeface="Roboto"/>
              </a:rPr>
              <a:t>réduction de dimension,</a:t>
            </a:r>
            <a:r>
              <a:rPr lang="fr" sz="1200">
                <a:solidFill>
                  <a:schemeClr val="dk1"/>
                </a:solidFill>
                <a:latin typeface="Roboto"/>
                <a:ea typeface="Roboto"/>
                <a:cs typeface="Roboto"/>
                <a:sym typeface="Roboto"/>
              </a:rPr>
              <a:t> puis un </a:t>
            </a:r>
            <a:r>
              <a:rPr b="1" lang="fr" sz="1200">
                <a:solidFill>
                  <a:schemeClr val="dk1"/>
                </a:solidFill>
                <a:latin typeface="Roboto"/>
                <a:ea typeface="Roboto"/>
                <a:cs typeface="Roboto"/>
                <a:sym typeface="Roboto"/>
              </a:rPr>
              <a:t>clustering</a:t>
            </a:r>
            <a:r>
              <a:rPr lang="fr" sz="1200">
                <a:solidFill>
                  <a:schemeClr val="dk1"/>
                </a:solidFill>
                <a:latin typeface="Roboto"/>
                <a:ea typeface="Roboto"/>
                <a:cs typeface="Roboto"/>
                <a:sym typeface="Roboto"/>
              </a:rPr>
              <a:t>. Les résultats du clustering seront présentés sous la forme d’une représentation en deux dimensions, qui illustrera le fait que les caractéristiques extraites permettent de regrouper des produits de même catégorie. Il faudra mettre en œuvre </a:t>
            </a:r>
            <a:r>
              <a:rPr i="1" lang="fr" sz="1200">
                <a:solidFill>
                  <a:schemeClr val="dk1"/>
                </a:solidFill>
                <a:latin typeface="Roboto"/>
                <a:ea typeface="Roboto"/>
                <a:cs typeface="Roboto"/>
                <a:sym typeface="Roboto"/>
              </a:rPr>
              <a:t>a minima</a:t>
            </a:r>
            <a:r>
              <a:rPr lang="fr" sz="1200">
                <a:solidFill>
                  <a:schemeClr val="dk1"/>
                </a:solidFill>
                <a:latin typeface="Roboto"/>
                <a:ea typeface="Roboto"/>
                <a:cs typeface="Roboto"/>
                <a:sym typeface="Roboto"/>
              </a:rPr>
              <a:t> un </a:t>
            </a:r>
            <a:r>
              <a:rPr b="1" lang="fr" sz="1200">
                <a:solidFill>
                  <a:schemeClr val="dk1"/>
                </a:solidFill>
                <a:latin typeface="Roboto"/>
                <a:ea typeface="Roboto"/>
                <a:cs typeface="Roboto"/>
                <a:sym typeface="Roboto"/>
              </a:rPr>
              <a:t>algorithme de type SIFT / ORB / SURF</a:t>
            </a: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Les représentations graphique aideront à convaincre que cette approche de modélisation permettra bien de regrouper des produits de même catégorie.</a:t>
            </a:r>
            <a:endParaRPr b="1" sz="1200">
              <a:latin typeface="Roboto"/>
              <a:ea typeface="Roboto"/>
              <a:cs typeface="Roboto"/>
              <a:sym typeface="Roboto"/>
            </a:endParaRPr>
          </a:p>
        </p:txBody>
      </p:sp>
      <p:sp>
        <p:nvSpPr>
          <p:cNvPr id="68" name="Google Shape;68;p14"/>
          <p:cNvSpPr txBox="1"/>
          <p:nvPr/>
        </p:nvSpPr>
        <p:spPr>
          <a:xfrm>
            <a:off x="83100" y="64025"/>
            <a:ext cx="51477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fr" sz="2320">
                <a:solidFill>
                  <a:srgbClr val="0A26CA"/>
                </a:solidFill>
                <a:latin typeface="Roboto"/>
                <a:ea typeface="Roboto"/>
                <a:cs typeface="Roboto"/>
                <a:sym typeface="Roboto"/>
              </a:rPr>
              <a:t>Problématique</a:t>
            </a:r>
            <a:endParaRPr b="1" sz="2320">
              <a:solidFill>
                <a:srgbClr val="0A26CA"/>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3 - Histogramme et </a:t>
            </a:r>
            <a:r>
              <a:rPr b="1" lang="fr" sz="2300">
                <a:solidFill>
                  <a:srgbClr val="0A26CA"/>
                </a:solidFill>
                <a:latin typeface="Roboto"/>
                <a:ea typeface="Roboto"/>
                <a:cs typeface="Roboto"/>
                <a:sym typeface="Roboto"/>
              </a:rPr>
              <a:t>Réduction</a:t>
            </a:r>
            <a:r>
              <a:rPr b="1" lang="fr" sz="2300">
                <a:solidFill>
                  <a:srgbClr val="0A26CA"/>
                </a:solidFill>
                <a:latin typeface="Roboto"/>
                <a:ea typeface="Roboto"/>
                <a:cs typeface="Roboto"/>
                <a:sym typeface="Roboto"/>
              </a:rPr>
              <a:t> des dimensions </a:t>
            </a:r>
            <a:endParaRPr b="1" sz="2300">
              <a:solidFill>
                <a:srgbClr val="0A26CA"/>
              </a:solidFill>
              <a:latin typeface="Roboto"/>
              <a:ea typeface="Roboto"/>
              <a:cs typeface="Roboto"/>
              <a:sym typeface="Roboto"/>
            </a:endParaRPr>
          </a:p>
        </p:txBody>
      </p:sp>
      <p:grpSp>
        <p:nvGrpSpPr>
          <p:cNvPr id="258" name="Google Shape;258;p32"/>
          <p:cNvGrpSpPr/>
          <p:nvPr/>
        </p:nvGrpSpPr>
        <p:grpSpPr>
          <a:xfrm>
            <a:off x="214555" y="1017738"/>
            <a:ext cx="8837604" cy="3252534"/>
            <a:chOff x="214550" y="636725"/>
            <a:chExt cx="8569383" cy="2954700"/>
          </a:xfrm>
        </p:grpSpPr>
        <p:pic>
          <p:nvPicPr>
            <p:cNvPr id="259" name="Google Shape;259;p32"/>
            <p:cNvPicPr preferRelativeResize="0"/>
            <p:nvPr/>
          </p:nvPicPr>
          <p:blipFill>
            <a:blip r:embed="rId3">
              <a:alphaModFix/>
            </a:blip>
            <a:stretch>
              <a:fillRect/>
            </a:stretch>
          </p:blipFill>
          <p:spPr>
            <a:xfrm>
              <a:off x="214550" y="773245"/>
              <a:ext cx="3408005" cy="1305636"/>
            </a:xfrm>
            <a:prstGeom prst="rect">
              <a:avLst/>
            </a:prstGeom>
            <a:noFill/>
            <a:ln>
              <a:noFill/>
            </a:ln>
          </p:spPr>
        </p:pic>
        <p:pic>
          <p:nvPicPr>
            <p:cNvPr id="260" name="Google Shape;260;p32"/>
            <p:cNvPicPr preferRelativeResize="0"/>
            <p:nvPr/>
          </p:nvPicPr>
          <p:blipFill>
            <a:blip r:embed="rId4">
              <a:alphaModFix/>
            </a:blip>
            <a:stretch>
              <a:fillRect/>
            </a:stretch>
          </p:blipFill>
          <p:spPr>
            <a:xfrm>
              <a:off x="6222199" y="636725"/>
              <a:ext cx="2561734" cy="2930647"/>
            </a:xfrm>
            <a:prstGeom prst="rect">
              <a:avLst/>
            </a:prstGeom>
            <a:noFill/>
            <a:ln>
              <a:noFill/>
            </a:ln>
          </p:spPr>
        </p:pic>
        <p:pic>
          <p:nvPicPr>
            <p:cNvPr id="261" name="Google Shape;261;p32"/>
            <p:cNvPicPr preferRelativeResize="0"/>
            <p:nvPr/>
          </p:nvPicPr>
          <p:blipFill>
            <a:blip r:embed="rId5">
              <a:alphaModFix/>
            </a:blip>
            <a:stretch>
              <a:fillRect/>
            </a:stretch>
          </p:blipFill>
          <p:spPr>
            <a:xfrm>
              <a:off x="215910" y="2285789"/>
              <a:ext cx="3405273" cy="1305636"/>
            </a:xfrm>
            <a:prstGeom prst="rect">
              <a:avLst/>
            </a:prstGeom>
            <a:noFill/>
            <a:ln>
              <a:noFill/>
            </a:ln>
          </p:spPr>
        </p:pic>
        <p:pic>
          <p:nvPicPr>
            <p:cNvPr id="262" name="Google Shape;262;p32"/>
            <p:cNvPicPr preferRelativeResize="0"/>
            <p:nvPr/>
          </p:nvPicPr>
          <p:blipFill>
            <a:blip r:embed="rId6">
              <a:alphaModFix/>
            </a:blip>
            <a:stretch>
              <a:fillRect/>
            </a:stretch>
          </p:blipFill>
          <p:spPr>
            <a:xfrm>
              <a:off x="3895931" y="636725"/>
              <a:ext cx="2287185" cy="2930650"/>
            </a:xfrm>
            <a:prstGeom prst="rect">
              <a:avLst/>
            </a:prstGeom>
            <a:noFill/>
            <a:ln>
              <a:noFill/>
            </a:ln>
          </p:spPr>
        </p:pic>
      </p:grpSp>
      <p:sp>
        <p:nvSpPr>
          <p:cNvPr id="263" name="Google Shape;263;p32"/>
          <p:cNvSpPr txBox="1"/>
          <p:nvPr/>
        </p:nvSpPr>
        <p:spPr>
          <a:xfrm>
            <a:off x="3744486" y="4270275"/>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50">
                <a:solidFill>
                  <a:schemeClr val="dk1"/>
                </a:solidFill>
                <a:latin typeface="Roboto"/>
                <a:ea typeface="Roboto"/>
                <a:cs typeface="Roboto"/>
                <a:sym typeface="Roboto"/>
              </a:rPr>
              <a:t>SIFT</a:t>
            </a:r>
            <a:endParaRPr>
              <a:solidFill>
                <a:schemeClr val="dk1"/>
              </a:solidFill>
              <a:latin typeface="Roboto"/>
              <a:ea typeface="Roboto"/>
              <a:cs typeface="Roboto"/>
              <a:sym typeface="Roboto"/>
            </a:endParaRPr>
          </a:p>
        </p:txBody>
      </p:sp>
      <p:sp>
        <p:nvSpPr>
          <p:cNvPr id="264" name="Google Shape;264;p32"/>
          <p:cNvSpPr txBox="1"/>
          <p:nvPr/>
        </p:nvSpPr>
        <p:spPr>
          <a:xfrm>
            <a:off x="6259086" y="4270275"/>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50">
                <a:solidFill>
                  <a:schemeClr val="dk1"/>
                </a:solidFill>
                <a:latin typeface="Roboto"/>
                <a:ea typeface="Roboto"/>
                <a:cs typeface="Roboto"/>
                <a:sym typeface="Roboto"/>
              </a:rPr>
              <a:t>ORB</a:t>
            </a:r>
            <a:endParaRPr>
              <a:solidFill>
                <a:schemeClr val="dk1"/>
              </a:solidFill>
              <a:latin typeface="Roboto"/>
              <a:ea typeface="Roboto"/>
              <a:cs typeface="Roboto"/>
              <a:sym typeface="Roboto"/>
            </a:endParaRPr>
          </a:p>
        </p:txBody>
      </p:sp>
      <p:cxnSp>
        <p:nvCxnSpPr>
          <p:cNvPr id="265" name="Google Shape;265;p32"/>
          <p:cNvCxnSpPr/>
          <p:nvPr/>
        </p:nvCxnSpPr>
        <p:spPr>
          <a:xfrm>
            <a:off x="3925800" y="567550"/>
            <a:ext cx="36000" cy="418920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2"/>
          <p:cNvSpPr txBox="1"/>
          <p:nvPr/>
        </p:nvSpPr>
        <p:spPr>
          <a:xfrm>
            <a:off x="744480" y="67155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50">
                <a:solidFill>
                  <a:schemeClr val="dk1"/>
                </a:solidFill>
                <a:latin typeface="Roboto"/>
                <a:ea typeface="Roboto"/>
                <a:cs typeface="Roboto"/>
                <a:sym typeface="Roboto"/>
              </a:rPr>
              <a:t>Histogramme des ‘Visual Words’</a:t>
            </a:r>
            <a:endParaRPr>
              <a:solidFill>
                <a:schemeClr val="dk1"/>
              </a:solidFill>
              <a:latin typeface="Roboto"/>
              <a:ea typeface="Roboto"/>
              <a:cs typeface="Roboto"/>
              <a:sym typeface="Roboto"/>
            </a:endParaRPr>
          </a:p>
        </p:txBody>
      </p:sp>
      <p:sp>
        <p:nvSpPr>
          <p:cNvPr id="267" name="Google Shape;267;p32"/>
          <p:cNvSpPr txBox="1"/>
          <p:nvPr/>
        </p:nvSpPr>
        <p:spPr>
          <a:xfrm>
            <a:off x="5047780" y="67155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50">
                <a:solidFill>
                  <a:schemeClr val="dk1"/>
                </a:solidFill>
                <a:latin typeface="Roboto"/>
                <a:ea typeface="Roboto"/>
                <a:cs typeface="Roboto"/>
                <a:sym typeface="Roboto"/>
              </a:rPr>
              <a:t>Réduction</a:t>
            </a:r>
            <a:r>
              <a:rPr lang="fr" sz="1050">
                <a:solidFill>
                  <a:schemeClr val="dk1"/>
                </a:solidFill>
                <a:latin typeface="Roboto"/>
                <a:ea typeface="Roboto"/>
                <a:cs typeface="Roboto"/>
                <a:sym typeface="Roboto"/>
              </a:rPr>
              <a:t> de </a:t>
            </a:r>
            <a:r>
              <a:rPr lang="fr" sz="1050">
                <a:solidFill>
                  <a:schemeClr val="dk1"/>
                </a:solidFill>
                <a:latin typeface="Roboto"/>
                <a:ea typeface="Roboto"/>
                <a:cs typeface="Roboto"/>
                <a:sym typeface="Roboto"/>
              </a:rPr>
              <a:t>dimension</a:t>
            </a:r>
            <a:r>
              <a:rPr lang="fr" sz="1050">
                <a:solidFill>
                  <a:schemeClr val="dk1"/>
                </a:solidFill>
                <a:latin typeface="Roboto"/>
                <a:ea typeface="Roboto"/>
                <a:cs typeface="Roboto"/>
                <a:sym typeface="Roboto"/>
              </a:rPr>
              <a:t> t-SNE</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4 - Clustering SIFT/ORB et </a:t>
            </a:r>
            <a:r>
              <a:rPr b="1" lang="fr" sz="2300">
                <a:solidFill>
                  <a:srgbClr val="0A26CA"/>
                </a:solidFill>
                <a:latin typeface="Roboto"/>
                <a:ea typeface="Roboto"/>
                <a:cs typeface="Roboto"/>
                <a:sym typeface="Roboto"/>
              </a:rPr>
              <a:t>précision du clustering</a:t>
            </a:r>
            <a:endParaRPr b="1" sz="2300">
              <a:solidFill>
                <a:srgbClr val="0A26CA"/>
              </a:solidFill>
              <a:latin typeface="Roboto"/>
              <a:ea typeface="Roboto"/>
              <a:cs typeface="Roboto"/>
              <a:sym typeface="Roboto"/>
            </a:endParaRPr>
          </a:p>
        </p:txBody>
      </p:sp>
      <p:sp>
        <p:nvSpPr>
          <p:cNvPr id="273" name="Google Shape;273;p33"/>
          <p:cNvSpPr txBox="1"/>
          <p:nvPr/>
        </p:nvSpPr>
        <p:spPr>
          <a:xfrm>
            <a:off x="428669" y="4720388"/>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solidFill>
                  <a:schemeClr val="dk1"/>
                </a:solidFill>
                <a:latin typeface="Roboto"/>
                <a:ea typeface="Roboto"/>
                <a:cs typeface="Roboto"/>
                <a:sym typeface="Roboto"/>
              </a:rPr>
              <a:t>'Précision sur trainset : 24.57%'</a:t>
            </a:r>
            <a:endParaRPr>
              <a:solidFill>
                <a:schemeClr val="dk1"/>
              </a:solidFill>
              <a:latin typeface="Roboto"/>
              <a:ea typeface="Roboto"/>
              <a:cs typeface="Roboto"/>
              <a:sym typeface="Roboto"/>
            </a:endParaRPr>
          </a:p>
        </p:txBody>
      </p:sp>
      <p:pic>
        <p:nvPicPr>
          <p:cNvPr id="274" name="Google Shape;274;p33"/>
          <p:cNvPicPr preferRelativeResize="0"/>
          <p:nvPr/>
        </p:nvPicPr>
        <p:blipFill>
          <a:blip r:embed="rId3">
            <a:alphaModFix/>
          </a:blip>
          <a:stretch>
            <a:fillRect/>
          </a:stretch>
        </p:blipFill>
        <p:spPr>
          <a:xfrm>
            <a:off x="428669" y="553762"/>
            <a:ext cx="3790888" cy="1894508"/>
          </a:xfrm>
          <a:prstGeom prst="rect">
            <a:avLst/>
          </a:prstGeom>
          <a:noFill/>
          <a:ln>
            <a:noFill/>
          </a:ln>
        </p:spPr>
      </p:pic>
      <p:cxnSp>
        <p:nvCxnSpPr>
          <p:cNvPr id="275" name="Google Shape;275;p33"/>
          <p:cNvCxnSpPr/>
          <p:nvPr/>
        </p:nvCxnSpPr>
        <p:spPr>
          <a:xfrm>
            <a:off x="4383000" y="567550"/>
            <a:ext cx="36000" cy="4189200"/>
          </a:xfrm>
          <a:prstGeom prst="straightConnector1">
            <a:avLst/>
          </a:prstGeom>
          <a:noFill/>
          <a:ln cap="flat" cmpd="sng" w="9525">
            <a:solidFill>
              <a:schemeClr val="dk2"/>
            </a:solidFill>
            <a:prstDash val="solid"/>
            <a:round/>
            <a:headEnd len="med" w="med" type="none"/>
            <a:tailEnd len="med" w="med" type="none"/>
          </a:ln>
        </p:spPr>
      </p:cxnSp>
      <p:pic>
        <p:nvPicPr>
          <p:cNvPr id="276" name="Google Shape;276;p33"/>
          <p:cNvPicPr preferRelativeResize="0"/>
          <p:nvPr/>
        </p:nvPicPr>
        <p:blipFill>
          <a:blip r:embed="rId4">
            <a:alphaModFix/>
          </a:blip>
          <a:stretch>
            <a:fillRect/>
          </a:stretch>
        </p:blipFill>
        <p:spPr>
          <a:xfrm>
            <a:off x="4779396" y="553750"/>
            <a:ext cx="3951946" cy="1955004"/>
          </a:xfrm>
          <a:prstGeom prst="rect">
            <a:avLst/>
          </a:prstGeom>
          <a:noFill/>
          <a:ln>
            <a:noFill/>
          </a:ln>
        </p:spPr>
      </p:pic>
      <p:sp>
        <p:nvSpPr>
          <p:cNvPr id="277" name="Google Shape;277;p33"/>
          <p:cNvSpPr txBox="1"/>
          <p:nvPr/>
        </p:nvSpPr>
        <p:spPr>
          <a:xfrm>
            <a:off x="4779396" y="4712350"/>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050">
                <a:solidFill>
                  <a:schemeClr val="dk1"/>
                </a:solidFill>
                <a:latin typeface="Roboto"/>
                <a:ea typeface="Roboto"/>
                <a:cs typeface="Roboto"/>
                <a:sym typeface="Roboto"/>
              </a:rPr>
              <a:t>'Précision sur trainset: 25.05%'</a:t>
            </a:r>
            <a:endParaRPr sz="1050">
              <a:solidFill>
                <a:schemeClr val="dk1"/>
              </a:solidFill>
              <a:latin typeface="Roboto"/>
              <a:ea typeface="Roboto"/>
              <a:cs typeface="Roboto"/>
              <a:sym typeface="Roboto"/>
            </a:endParaRPr>
          </a:p>
        </p:txBody>
      </p:sp>
      <p:pic>
        <p:nvPicPr>
          <p:cNvPr id="278" name="Google Shape;278;p33"/>
          <p:cNvPicPr preferRelativeResize="0"/>
          <p:nvPr/>
        </p:nvPicPr>
        <p:blipFill>
          <a:blip r:embed="rId5">
            <a:alphaModFix/>
          </a:blip>
          <a:stretch>
            <a:fillRect/>
          </a:stretch>
        </p:blipFill>
        <p:spPr>
          <a:xfrm>
            <a:off x="428669" y="2656071"/>
            <a:ext cx="3678355" cy="1967317"/>
          </a:xfrm>
          <a:prstGeom prst="rect">
            <a:avLst/>
          </a:prstGeom>
          <a:noFill/>
          <a:ln>
            <a:noFill/>
          </a:ln>
        </p:spPr>
      </p:pic>
      <p:pic>
        <p:nvPicPr>
          <p:cNvPr id="279" name="Google Shape;279;p33"/>
          <p:cNvPicPr preferRelativeResize="0"/>
          <p:nvPr/>
        </p:nvPicPr>
        <p:blipFill>
          <a:blip r:embed="rId6">
            <a:alphaModFix/>
          </a:blip>
          <a:stretch>
            <a:fillRect/>
          </a:stretch>
        </p:blipFill>
        <p:spPr>
          <a:xfrm>
            <a:off x="4779396" y="2656083"/>
            <a:ext cx="3678350" cy="19673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nvSpPr>
        <p:spPr>
          <a:xfrm>
            <a:off x="760325" y="560550"/>
            <a:ext cx="3000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50">
                <a:solidFill>
                  <a:schemeClr val="dk1"/>
                </a:solidFill>
                <a:latin typeface="Roboto"/>
                <a:ea typeface="Roboto"/>
                <a:cs typeface="Roboto"/>
                <a:sym typeface="Roboto"/>
              </a:rPr>
              <a:t>SIFT</a:t>
            </a:r>
            <a:endParaRPr sz="1700">
              <a:solidFill>
                <a:schemeClr val="dk1"/>
              </a:solidFill>
              <a:latin typeface="Roboto"/>
              <a:ea typeface="Roboto"/>
              <a:cs typeface="Roboto"/>
              <a:sym typeface="Roboto"/>
            </a:endParaRPr>
          </a:p>
        </p:txBody>
      </p:sp>
      <p:sp>
        <p:nvSpPr>
          <p:cNvPr id="285" name="Google Shape;285;p34"/>
          <p:cNvSpPr txBox="1"/>
          <p:nvPr/>
        </p:nvSpPr>
        <p:spPr>
          <a:xfrm>
            <a:off x="5464894" y="560550"/>
            <a:ext cx="3000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50">
                <a:solidFill>
                  <a:schemeClr val="dk1"/>
                </a:solidFill>
                <a:latin typeface="Roboto"/>
                <a:ea typeface="Roboto"/>
                <a:cs typeface="Roboto"/>
                <a:sym typeface="Roboto"/>
              </a:rPr>
              <a:t>ORB</a:t>
            </a:r>
            <a:endParaRPr sz="1700">
              <a:solidFill>
                <a:schemeClr val="dk1"/>
              </a:solidFill>
              <a:latin typeface="Roboto"/>
              <a:ea typeface="Roboto"/>
              <a:cs typeface="Roboto"/>
              <a:sym typeface="Roboto"/>
            </a:endParaRPr>
          </a:p>
        </p:txBody>
      </p:sp>
      <p:cxnSp>
        <p:nvCxnSpPr>
          <p:cNvPr id="286" name="Google Shape;286;p34"/>
          <p:cNvCxnSpPr/>
          <p:nvPr/>
        </p:nvCxnSpPr>
        <p:spPr>
          <a:xfrm>
            <a:off x="4687800" y="567550"/>
            <a:ext cx="36000" cy="41892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34"/>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5 - </a:t>
            </a:r>
            <a:r>
              <a:rPr b="1" lang="fr" sz="2300">
                <a:solidFill>
                  <a:srgbClr val="0A26CA"/>
                </a:solidFill>
                <a:latin typeface="Roboto"/>
                <a:ea typeface="Roboto"/>
                <a:cs typeface="Roboto"/>
                <a:sym typeface="Roboto"/>
              </a:rPr>
              <a:t>Répartition</a:t>
            </a:r>
            <a:r>
              <a:rPr b="1" lang="fr" sz="2300">
                <a:solidFill>
                  <a:srgbClr val="0A26CA"/>
                </a:solidFill>
                <a:latin typeface="Roboto"/>
                <a:ea typeface="Roboto"/>
                <a:cs typeface="Roboto"/>
                <a:sym typeface="Roboto"/>
              </a:rPr>
              <a:t> des erreurs</a:t>
            </a:r>
            <a:endParaRPr b="1" sz="2300">
              <a:solidFill>
                <a:srgbClr val="0A26CA"/>
              </a:solidFill>
              <a:latin typeface="Roboto"/>
              <a:ea typeface="Roboto"/>
              <a:cs typeface="Roboto"/>
              <a:sym typeface="Roboto"/>
            </a:endParaRPr>
          </a:p>
        </p:txBody>
      </p:sp>
      <p:pic>
        <p:nvPicPr>
          <p:cNvPr id="288" name="Google Shape;288;p34"/>
          <p:cNvPicPr preferRelativeResize="0"/>
          <p:nvPr/>
        </p:nvPicPr>
        <p:blipFill>
          <a:blip r:embed="rId3">
            <a:alphaModFix/>
          </a:blip>
          <a:stretch>
            <a:fillRect/>
          </a:stretch>
        </p:blipFill>
        <p:spPr>
          <a:xfrm>
            <a:off x="5206800" y="2637526"/>
            <a:ext cx="3426374" cy="1849198"/>
          </a:xfrm>
          <a:prstGeom prst="rect">
            <a:avLst/>
          </a:prstGeom>
          <a:noFill/>
          <a:ln>
            <a:noFill/>
          </a:ln>
        </p:spPr>
      </p:pic>
      <p:pic>
        <p:nvPicPr>
          <p:cNvPr id="289" name="Google Shape;289;p34"/>
          <p:cNvPicPr preferRelativeResize="0"/>
          <p:nvPr/>
        </p:nvPicPr>
        <p:blipFill>
          <a:blip r:embed="rId4">
            <a:alphaModFix/>
          </a:blip>
          <a:stretch>
            <a:fillRect/>
          </a:stretch>
        </p:blipFill>
        <p:spPr>
          <a:xfrm>
            <a:off x="383276" y="2636507"/>
            <a:ext cx="3691949" cy="1850218"/>
          </a:xfrm>
          <a:prstGeom prst="rect">
            <a:avLst/>
          </a:prstGeom>
          <a:noFill/>
          <a:ln>
            <a:noFill/>
          </a:ln>
        </p:spPr>
      </p:pic>
      <p:pic>
        <p:nvPicPr>
          <p:cNvPr id="290" name="Google Shape;290;p34"/>
          <p:cNvPicPr preferRelativeResize="0"/>
          <p:nvPr/>
        </p:nvPicPr>
        <p:blipFill>
          <a:blip r:embed="rId5">
            <a:alphaModFix/>
          </a:blip>
          <a:stretch>
            <a:fillRect/>
          </a:stretch>
        </p:blipFill>
        <p:spPr>
          <a:xfrm>
            <a:off x="5206800" y="876750"/>
            <a:ext cx="2782825" cy="1538769"/>
          </a:xfrm>
          <a:prstGeom prst="rect">
            <a:avLst/>
          </a:prstGeom>
          <a:noFill/>
          <a:ln>
            <a:noFill/>
          </a:ln>
        </p:spPr>
      </p:pic>
      <p:pic>
        <p:nvPicPr>
          <p:cNvPr id="291" name="Google Shape;291;p34"/>
          <p:cNvPicPr preferRelativeResize="0"/>
          <p:nvPr/>
        </p:nvPicPr>
        <p:blipFill>
          <a:blip r:embed="rId6">
            <a:alphaModFix/>
          </a:blip>
          <a:stretch>
            <a:fillRect/>
          </a:stretch>
        </p:blipFill>
        <p:spPr>
          <a:xfrm>
            <a:off x="424571" y="871875"/>
            <a:ext cx="2737022" cy="15262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nvSpPr>
        <p:spPr>
          <a:xfrm>
            <a:off x="1039350" y="1624350"/>
            <a:ext cx="67071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PARTIE III</a:t>
            </a:r>
            <a:endParaRPr sz="3200">
              <a:solidFill>
                <a:srgbClr val="0A26CA"/>
              </a:solidFill>
              <a:latin typeface="Old Standard TT"/>
              <a:ea typeface="Old Standard TT"/>
              <a:cs typeface="Old Standard TT"/>
              <a:sym typeface="Old Standard TT"/>
            </a:endParaRPr>
          </a:p>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TRAITEMENT DES IMAGES (CNN / VGG16)</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Transfer Learning &amp; </a:t>
            </a:r>
            <a:r>
              <a:rPr b="1" lang="fr" sz="2300">
                <a:solidFill>
                  <a:srgbClr val="0A26CA"/>
                </a:solidFill>
                <a:latin typeface="Roboto"/>
                <a:ea typeface="Roboto"/>
                <a:cs typeface="Roboto"/>
                <a:sym typeface="Roboto"/>
              </a:rPr>
              <a:t>Entraînement</a:t>
            </a:r>
            <a:r>
              <a:rPr b="1" lang="fr" sz="2300">
                <a:solidFill>
                  <a:srgbClr val="0A26CA"/>
                </a:solidFill>
                <a:latin typeface="Roboto"/>
                <a:ea typeface="Roboto"/>
                <a:cs typeface="Roboto"/>
                <a:sym typeface="Roboto"/>
              </a:rPr>
              <a:t> avec VGG-16</a:t>
            </a:r>
            <a:endParaRPr b="1" sz="2300">
              <a:solidFill>
                <a:srgbClr val="0A26CA"/>
              </a:solidFill>
              <a:latin typeface="Roboto"/>
              <a:ea typeface="Roboto"/>
              <a:cs typeface="Roboto"/>
              <a:sym typeface="Roboto"/>
            </a:endParaRPr>
          </a:p>
        </p:txBody>
      </p:sp>
      <p:pic>
        <p:nvPicPr>
          <p:cNvPr id="302" name="Google Shape;302;p36"/>
          <p:cNvPicPr preferRelativeResize="0"/>
          <p:nvPr/>
        </p:nvPicPr>
        <p:blipFill rotWithShape="1">
          <a:blip r:embed="rId3">
            <a:alphaModFix/>
          </a:blip>
          <a:srcRect b="9288" l="0" r="0" t="0"/>
          <a:stretch/>
        </p:blipFill>
        <p:spPr>
          <a:xfrm>
            <a:off x="121374" y="636725"/>
            <a:ext cx="5781124" cy="2585551"/>
          </a:xfrm>
          <a:prstGeom prst="rect">
            <a:avLst/>
          </a:prstGeom>
          <a:noFill/>
          <a:ln>
            <a:noFill/>
          </a:ln>
        </p:spPr>
      </p:pic>
      <p:sp>
        <p:nvSpPr>
          <p:cNvPr id="303" name="Google Shape;303;p36"/>
          <p:cNvSpPr txBox="1"/>
          <p:nvPr/>
        </p:nvSpPr>
        <p:spPr>
          <a:xfrm>
            <a:off x="-152400" y="3285625"/>
            <a:ext cx="6054900" cy="16854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lang="fr" sz="1050" u="sng">
                <a:solidFill>
                  <a:schemeClr val="dk1"/>
                </a:solidFill>
                <a:latin typeface="Roboto"/>
                <a:ea typeface="Roboto"/>
                <a:cs typeface="Roboto"/>
                <a:sym typeface="Roboto"/>
              </a:rPr>
              <a:t>VGG-16 est une version du réseau de neurones convolutif VGG-Net</a:t>
            </a:r>
            <a:endParaRPr sz="1050" u="sng">
              <a:solidFill>
                <a:schemeClr val="dk1"/>
              </a:solidFill>
              <a:latin typeface="Roboto"/>
              <a:ea typeface="Roboto"/>
              <a:cs typeface="Roboto"/>
              <a:sym typeface="Roboto"/>
            </a:endParaRPr>
          </a:p>
          <a:p>
            <a:pPr indent="-295275" lvl="0" marL="4572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VGG-16 est constitué de plusieurs couches, dont 13 couches de convolution et 3 fully-connected :</a:t>
            </a:r>
            <a:endParaRPr sz="1050">
              <a:solidFill>
                <a:schemeClr val="dk1"/>
              </a:solidFill>
              <a:latin typeface="Roboto"/>
              <a:ea typeface="Roboto"/>
              <a:cs typeface="Roboto"/>
              <a:sym typeface="Roboto"/>
            </a:endParaRPr>
          </a:p>
          <a:p>
            <a:pPr indent="-295275" lvl="0" marL="4572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Il prend en entrée une image en couleurs de taille 224  × 224 px et la </a:t>
            </a:r>
            <a:r>
              <a:rPr lang="fr" sz="1050">
                <a:solidFill>
                  <a:schemeClr val="dk1"/>
                </a:solidFill>
                <a:latin typeface="Roboto"/>
                <a:ea typeface="Roboto"/>
                <a:cs typeface="Roboto"/>
                <a:sym typeface="Roboto"/>
              </a:rPr>
              <a:t>classifié</a:t>
            </a:r>
            <a:r>
              <a:rPr lang="fr" sz="1050">
                <a:solidFill>
                  <a:schemeClr val="dk1"/>
                </a:solidFill>
                <a:latin typeface="Roboto"/>
                <a:ea typeface="Roboto"/>
                <a:cs typeface="Roboto"/>
                <a:sym typeface="Roboto"/>
              </a:rPr>
              <a:t> dans une des 1000 classes :</a:t>
            </a:r>
            <a:endParaRPr sz="1050">
              <a:solidFill>
                <a:schemeClr val="dk1"/>
              </a:solidFill>
              <a:latin typeface="Roboto"/>
              <a:ea typeface="Roboto"/>
              <a:cs typeface="Roboto"/>
              <a:sym typeface="Roboto"/>
            </a:endParaRPr>
          </a:p>
          <a:p>
            <a:pPr indent="-295275" lvl="1" marL="914400" rtl="0" algn="l">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Il renvoie donc un vecteur de taille [1,7] qui contient les probabilités d'appartenance à chacune des classes. </a:t>
            </a:r>
            <a:endParaRPr/>
          </a:p>
        </p:txBody>
      </p:sp>
      <p:sp>
        <p:nvSpPr>
          <p:cNvPr id="304" name="Google Shape;304;p36"/>
          <p:cNvSpPr txBox="1"/>
          <p:nvPr/>
        </p:nvSpPr>
        <p:spPr>
          <a:xfrm>
            <a:off x="5902500" y="636725"/>
            <a:ext cx="3140100" cy="3994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sz="550">
                <a:solidFill>
                  <a:schemeClr val="dk1"/>
                </a:solidFill>
                <a:latin typeface="Courier New"/>
                <a:ea typeface="Courier New"/>
                <a:cs typeface="Courier New"/>
                <a:sym typeface="Courier New"/>
              </a:rPr>
              <a:t>Model: "vgg16"</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Layer (type)                 Output Shape              Param #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input_1 (InputLayer)         [(None, None, None, 3)]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block1_conv1 (Conv2D)        (None, None, None, 64)    1792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block1_conv2 (Conv2D)        (None, None, None, 64)    36928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block1_pool (MaxPooling2D)   (None, None, None, 64)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block2_conv1 (Conv2D)        (None, None, None, 128)   73856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block2_conv2 (Conv2D)        (None, None, None, 128)   147584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block2_pool (MaxPooling2D)   (None, None, None, 128)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block3_conv1 (Conv2D)        (None, None, None, 256)   295168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block3_conv2 (Conv2D)        (None, None, None, 256)   590080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block3_conv3 (Conv2D)        (None, None, None, 256)   590080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block3_pool (MaxPooling2D)   (None, None, None, 256)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block4_conv1 (Conv2D)        (None, None, None, 512)   1180160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block4_conv2 (Conv2D)        (None, None, None, 512)   2359808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block4_conv3 (Conv2D)        (None, None, None, 512)   2359808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block4_pool (MaxPooling2D)   (None, None, None, 512)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block5_conv1 (Conv2D)        (None, None, None, 512)   2359808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block5_conv2 (Conv2D)        (None, None, None, 512)   2359808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block5_conv3 (Conv2D)        (None, None, None, 512)   2359808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block5_pool (MaxPooling2D)   (None, None, None, 512)   0         </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Total params: 14,714,688</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Trainable params: 14,714,688</a:t>
            </a:r>
            <a:endParaRPr sz="550">
              <a:solidFill>
                <a:schemeClr val="dk1"/>
              </a:solidFill>
              <a:latin typeface="Courier New"/>
              <a:ea typeface="Courier New"/>
              <a:cs typeface="Courier New"/>
              <a:sym typeface="Courier New"/>
            </a:endParaRPr>
          </a:p>
          <a:p>
            <a:pPr indent="0" lvl="0" marL="0" rtl="0" algn="l">
              <a:spcBef>
                <a:spcPts val="0"/>
              </a:spcBef>
              <a:spcAft>
                <a:spcPts val="0"/>
              </a:spcAft>
              <a:buNone/>
            </a:pPr>
            <a:r>
              <a:rPr lang="fr" sz="550">
                <a:solidFill>
                  <a:schemeClr val="dk1"/>
                </a:solidFill>
                <a:latin typeface="Courier New"/>
                <a:ea typeface="Courier New"/>
                <a:cs typeface="Courier New"/>
                <a:sym typeface="Courier New"/>
              </a:rPr>
              <a:t>Non-trainable params: 0</a:t>
            </a:r>
            <a:endParaRPr sz="9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571184" y="641211"/>
            <a:ext cx="3984331" cy="2023385"/>
          </a:xfrm>
          <a:prstGeom prst="rect">
            <a:avLst/>
          </a:prstGeom>
          <a:noFill/>
          <a:ln>
            <a:noFill/>
          </a:ln>
        </p:spPr>
      </p:pic>
      <p:sp>
        <p:nvSpPr>
          <p:cNvPr id="310" name="Google Shape;310;p37"/>
          <p:cNvSpPr txBox="1"/>
          <p:nvPr/>
        </p:nvSpPr>
        <p:spPr>
          <a:xfrm>
            <a:off x="316525" y="108375"/>
            <a:ext cx="8538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VGG16 - </a:t>
            </a:r>
            <a:r>
              <a:rPr b="1" lang="fr" sz="2300">
                <a:solidFill>
                  <a:srgbClr val="0A26CA"/>
                </a:solidFill>
                <a:latin typeface="Roboto"/>
                <a:ea typeface="Roboto"/>
                <a:cs typeface="Roboto"/>
                <a:sym typeface="Roboto"/>
              </a:rPr>
              <a:t>Réduction</a:t>
            </a:r>
            <a:r>
              <a:rPr b="1" lang="fr" sz="2300">
                <a:solidFill>
                  <a:srgbClr val="0A26CA"/>
                </a:solidFill>
                <a:latin typeface="Roboto"/>
                <a:ea typeface="Roboto"/>
                <a:cs typeface="Roboto"/>
                <a:sym typeface="Roboto"/>
              </a:rPr>
              <a:t> des dimensions et </a:t>
            </a:r>
            <a:r>
              <a:rPr b="1" lang="fr" sz="2300">
                <a:solidFill>
                  <a:srgbClr val="0A26CA"/>
                </a:solidFill>
                <a:latin typeface="Roboto"/>
                <a:ea typeface="Roboto"/>
                <a:cs typeface="Roboto"/>
                <a:sym typeface="Roboto"/>
              </a:rPr>
              <a:t>qualité</a:t>
            </a:r>
            <a:r>
              <a:rPr b="1" lang="fr" sz="2300">
                <a:solidFill>
                  <a:srgbClr val="0A26CA"/>
                </a:solidFill>
                <a:latin typeface="Roboto"/>
                <a:ea typeface="Roboto"/>
                <a:cs typeface="Roboto"/>
                <a:sym typeface="Roboto"/>
              </a:rPr>
              <a:t> de la prediction</a:t>
            </a:r>
            <a:endParaRPr b="1" sz="2300">
              <a:solidFill>
                <a:srgbClr val="0A26CA"/>
              </a:solidFill>
              <a:latin typeface="Roboto"/>
              <a:ea typeface="Roboto"/>
              <a:cs typeface="Roboto"/>
              <a:sym typeface="Roboto"/>
            </a:endParaRPr>
          </a:p>
        </p:txBody>
      </p:sp>
      <p:pic>
        <p:nvPicPr>
          <p:cNvPr id="311" name="Google Shape;311;p37"/>
          <p:cNvPicPr preferRelativeResize="0"/>
          <p:nvPr/>
        </p:nvPicPr>
        <p:blipFill>
          <a:blip r:embed="rId4">
            <a:alphaModFix/>
          </a:blip>
          <a:stretch>
            <a:fillRect/>
          </a:stretch>
        </p:blipFill>
        <p:spPr>
          <a:xfrm>
            <a:off x="3060750" y="3129424"/>
            <a:ext cx="2334861" cy="1597600"/>
          </a:xfrm>
          <a:prstGeom prst="rect">
            <a:avLst/>
          </a:prstGeom>
          <a:noFill/>
          <a:ln>
            <a:noFill/>
          </a:ln>
        </p:spPr>
      </p:pic>
      <p:pic>
        <p:nvPicPr>
          <p:cNvPr id="312" name="Google Shape;312;p37"/>
          <p:cNvPicPr preferRelativeResize="0"/>
          <p:nvPr/>
        </p:nvPicPr>
        <p:blipFill>
          <a:blip r:embed="rId5">
            <a:alphaModFix/>
          </a:blip>
          <a:stretch>
            <a:fillRect/>
          </a:stretch>
        </p:blipFill>
        <p:spPr>
          <a:xfrm>
            <a:off x="5629535" y="3129428"/>
            <a:ext cx="3149439" cy="1597595"/>
          </a:xfrm>
          <a:prstGeom prst="rect">
            <a:avLst/>
          </a:prstGeom>
          <a:noFill/>
          <a:ln>
            <a:noFill/>
          </a:ln>
        </p:spPr>
      </p:pic>
      <p:grpSp>
        <p:nvGrpSpPr>
          <p:cNvPr id="313" name="Google Shape;313;p37"/>
          <p:cNvGrpSpPr/>
          <p:nvPr/>
        </p:nvGrpSpPr>
        <p:grpSpPr>
          <a:xfrm>
            <a:off x="5361827" y="670128"/>
            <a:ext cx="3091944" cy="2020999"/>
            <a:chOff x="4980827" y="670128"/>
            <a:chExt cx="3091944" cy="2020999"/>
          </a:xfrm>
        </p:grpSpPr>
        <p:pic>
          <p:nvPicPr>
            <p:cNvPr id="314" name="Google Shape;314;p37"/>
            <p:cNvPicPr preferRelativeResize="0"/>
            <p:nvPr/>
          </p:nvPicPr>
          <p:blipFill>
            <a:blip r:embed="rId6">
              <a:alphaModFix/>
            </a:blip>
            <a:stretch>
              <a:fillRect/>
            </a:stretch>
          </p:blipFill>
          <p:spPr>
            <a:xfrm>
              <a:off x="4980827" y="670128"/>
              <a:ext cx="2476577" cy="1256942"/>
            </a:xfrm>
            <a:prstGeom prst="rect">
              <a:avLst/>
            </a:prstGeom>
            <a:noFill/>
            <a:ln>
              <a:noFill/>
            </a:ln>
          </p:spPr>
        </p:pic>
        <p:sp>
          <p:nvSpPr>
            <p:cNvPr id="315" name="Google Shape;315;p37"/>
            <p:cNvSpPr txBox="1"/>
            <p:nvPr/>
          </p:nvSpPr>
          <p:spPr>
            <a:xfrm>
              <a:off x="5418071" y="2054181"/>
              <a:ext cx="26547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solidFill>
                    <a:schemeClr val="dk1"/>
                  </a:solidFill>
                  <a:latin typeface="Roboto"/>
                  <a:ea typeface="Roboto"/>
                  <a:cs typeface="Roboto"/>
                  <a:sym typeface="Roboto"/>
                </a:rPr>
                <a:t>'Précision: 57.71%'</a:t>
              </a:r>
              <a:endParaRPr>
                <a:solidFill>
                  <a:schemeClr val="dk1"/>
                </a:solidFill>
                <a:latin typeface="Roboto"/>
                <a:ea typeface="Roboto"/>
                <a:cs typeface="Roboto"/>
                <a:sym typeface="Roboto"/>
              </a:endParaRPr>
            </a:p>
          </p:txBody>
        </p:sp>
        <p:sp>
          <p:nvSpPr>
            <p:cNvPr id="316" name="Google Shape;316;p37"/>
            <p:cNvSpPr txBox="1"/>
            <p:nvPr/>
          </p:nvSpPr>
          <p:spPr>
            <a:xfrm>
              <a:off x="5418071" y="2344927"/>
              <a:ext cx="26547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solidFill>
                    <a:schemeClr val="dk1"/>
                  </a:solidFill>
                  <a:latin typeface="Roboto"/>
                  <a:ea typeface="Roboto"/>
                  <a:cs typeface="Roboto"/>
                  <a:sym typeface="Roboto"/>
                </a:rPr>
                <a:t>"Nombre d'erreurs : 444"</a:t>
              </a:r>
              <a:endParaRPr>
                <a:solidFill>
                  <a:schemeClr val="dk1"/>
                </a:solidFill>
                <a:latin typeface="Roboto"/>
                <a:ea typeface="Roboto"/>
                <a:cs typeface="Roboto"/>
                <a:sym typeface="Roboto"/>
              </a:endParaRPr>
            </a:p>
          </p:txBody>
        </p:sp>
        <p:sp>
          <p:nvSpPr>
            <p:cNvPr id="317" name="Google Shape;317;p37"/>
            <p:cNvSpPr/>
            <p:nvPr/>
          </p:nvSpPr>
          <p:spPr>
            <a:xfrm>
              <a:off x="5008975" y="2168175"/>
              <a:ext cx="229500" cy="10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5008975" y="2472975"/>
              <a:ext cx="229500" cy="10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9" name="Google Shape;319;p37"/>
          <p:cNvPicPr preferRelativeResize="0"/>
          <p:nvPr/>
        </p:nvPicPr>
        <p:blipFill>
          <a:blip r:embed="rId7">
            <a:alphaModFix/>
          </a:blip>
          <a:stretch>
            <a:fillRect/>
          </a:stretch>
        </p:blipFill>
        <p:spPr>
          <a:xfrm>
            <a:off x="396345" y="3129425"/>
            <a:ext cx="2430505" cy="159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nvSpPr>
        <p:spPr>
          <a:xfrm>
            <a:off x="83100" y="64025"/>
            <a:ext cx="51477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20">
                <a:solidFill>
                  <a:srgbClr val="0A26CA"/>
                </a:solidFill>
                <a:latin typeface="Roboto"/>
                <a:ea typeface="Roboto"/>
                <a:cs typeface="Roboto"/>
                <a:sym typeface="Roboto"/>
              </a:rPr>
              <a:t>Conclusions</a:t>
            </a:r>
            <a:endParaRPr b="1" sz="2320">
              <a:solidFill>
                <a:srgbClr val="0A26CA"/>
              </a:solidFill>
              <a:latin typeface="Roboto"/>
              <a:ea typeface="Roboto"/>
              <a:cs typeface="Roboto"/>
              <a:sym typeface="Roboto"/>
            </a:endParaRPr>
          </a:p>
        </p:txBody>
      </p:sp>
      <p:sp>
        <p:nvSpPr>
          <p:cNvPr id="325" name="Google Shape;325;p38"/>
          <p:cNvSpPr txBox="1"/>
          <p:nvPr/>
        </p:nvSpPr>
        <p:spPr>
          <a:xfrm>
            <a:off x="272700" y="827200"/>
            <a:ext cx="8024700" cy="353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200" u="sng">
                <a:latin typeface="Roboto"/>
                <a:ea typeface="Roboto"/>
                <a:cs typeface="Roboto"/>
                <a:sym typeface="Roboto"/>
              </a:rPr>
              <a:t>La </a:t>
            </a:r>
            <a:r>
              <a:rPr lang="fr" sz="1200" u="sng">
                <a:latin typeface="Roboto"/>
                <a:ea typeface="Roboto"/>
                <a:cs typeface="Roboto"/>
                <a:sym typeface="Roboto"/>
              </a:rPr>
              <a:t>catégorisation</a:t>
            </a:r>
            <a:r>
              <a:rPr lang="fr" sz="1200" u="sng">
                <a:latin typeface="Roboto"/>
                <a:ea typeface="Roboto"/>
                <a:cs typeface="Roboto"/>
                <a:sym typeface="Roboto"/>
              </a:rPr>
              <a:t> automatique est-elle possible ?</a:t>
            </a:r>
            <a:endParaRPr sz="1200" u="sng">
              <a:latin typeface="Roboto"/>
              <a:ea typeface="Roboto"/>
              <a:cs typeface="Roboto"/>
              <a:sym typeface="Roboto"/>
            </a:endParaRPr>
          </a:p>
          <a:p>
            <a:pPr indent="-304800" lvl="0" marL="457200" rtl="0" algn="l">
              <a:lnSpc>
                <a:spcPct val="115000"/>
              </a:lnSpc>
              <a:spcBef>
                <a:spcPts val="1200"/>
              </a:spcBef>
              <a:spcAft>
                <a:spcPts val="0"/>
              </a:spcAft>
              <a:buSzPts val="1200"/>
              <a:buFont typeface="Roboto"/>
              <a:buChar char="●"/>
            </a:pPr>
            <a:r>
              <a:rPr lang="fr" sz="1200">
                <a:latin typeface="Roboto"/>
                <a:ea typeface="Roboto"/>
                <a:cs typeface="Roboto"/>
                <a:sym typeface="Roboto"/>
              </a:rPr>
              <a:t>Il est possible de </a:t>
            </a:r>
            <a:r>
              <a:rPr lang="fr" sz="1200">
                <a:latin typeface="Roboto"/>
                <a:ea typeface="Roboto"/>
                <a:cs typeface="Roboto"/>
                <a:sym typeface="Roboto"/>
              </a:rPr>
              <a:t>catégoriser</a:t>
            </a:r>
            <a:r>
              <a:rPr lang="fr" sz="1200">
                <a:latin typeface="Roboto"/>
                <a:ea typeface="Roboto"/>
                <a:cs typeface="Roboto"/>
                <a:sym typeface="Roboto"/>
              </a:rPr>
              <a:t> automatiquement les produits dans les 7 </a:t>
            </a:r>
            <a:r>
              <a:rPr lang="fr" sz="1200">
                <a:latin typeface="Roboto"/>
                <a:ea typeface="Roboto"/>
                <a:cs typeface="Roboto"/>
                <a:sym typeface="Roboto"/>
              </a:rPr>
              <a:t>catégories</a:t>
            </a:r>
            <a:r>
              <a:rPr lang="fr" sz="1200">
                <a:latin typeface="Roboto"/>
                <a:ea typeface="Roboto"/>
                <a:cs typeface="Roboto"/>
                <a:sym typeface="Roboto"/>
              </a:rPr>
              <a:t> principales, mais certaines </a:t>
            </a:r>
            <a:r>
              <a:rPr lang="fr" sz="1200">
                <a:latin typeface="Roboto"/>
                <a:ea typeface="Roboto"/>
                <a:cs typeface="Roboto"/>
                <a:sym typeface="Roboto"/>
              </a:rPr>
              <a:t>catégories</a:t>
            </a:r>
            <a:r>
              <a:rPr lang="fr" sz="1200">
                <a:latin typeface="Roboto"/>
                <a:ea typeface="Roboto"/>
                <a:cs typeface="Roboto"/>
                <a:sym typeface="Roboto"/>
              </a:rPr>
              <a:t> sont moins </a:t>
            </a:r>
            <a:r>
              <a:rPr lang="fr" sz="1200">
                <a:latin typeface="Roboto"/>
                <a:ea typeface="Roboto"/>
                <a:cs typeface="Roboto"/>
                <a:sym typeface="Roboto"/>
              </a:rPr>
              <a:t>évidentes</a:t>
            </a:r>
            <a:r>
              <a:rPr lang="fr" sz="1200">
                <a:latin typeface="Roboto"/>
                <a:ea typeface="Roboto"/>
                <a:cs typeface="Roboto"/>
                <a:sym typeface="Roboto"/>
              </a:rPr>
              <a:t> à </a:t>
            </a:r>
            <a:r>
              <a:rPr lang="fr" sz="1200">
                <a:latin typeface="Roboto"/>
                <a:ea typeface="Roboto"/>
                <a:cs typeface="Roboto"/>
                <a:sym typeface="Roboto"/>
              </a:rPr>
              <a:t>catégoriser</a:t>
            </a:r>
            <a:r>
              <a:rPr lang="fr" sz="1200">
                <a:latin typeface="Roboto"/>
                <a:ea typeface="Roboto"/>
                <a:cs typeface="Roboto"/>
                <a:sym typeface="Roboto"/>
              </a:rPr>
              <a:t> que d’autres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fr" sz="1200">
                <a:latin typeface="Roboto"/>
                <a:ea typeface="Roboto"/>
                <a:cs typeface="Roboto"/>
                <a:sym typeface="Roboto"/>
              </a:rPr>
              <a:t>On pourrait imaginer un </a:t>
            </a:r>
            <a:r>
              <a:rPr lang="fr" sz="1200">
                <a:latin typeface="Roboto"/>
                <a:ea typeface="Roboto"/>
                <a:cs typeface="Roboto"/>
                <a:sym typeface="Roboto"/>
              </a:rPr>
              <a:t>système</a:t>
            </a:r>
            <a:r>
              <a:rPr lang="fr" sz="1200">
                <a:latin typeface="Roboto"/>
                <a:ea typeface="Roboto"/>
                <a:cs typeface="Roboto"/>
                <a:sym typeface="Roboto"/>
              </a:rPr>
              <a:t> de </a:t>
            </a:r>
            <a:r>
              <a:rPr lang="fr" sz="1200">
                <a:latin typeface="Roboto"/>
                <a:ea typeface="Roboto"/>
                <a:cs typeface="Roboto"/>
                <a:sym typeface="Roboto"/>
              </a:rPr>
              <a:t>recommandation plutôt qu’un système de catégorisation automatique</a:t>
            </a:r>
            <a:endParaRPr sz="1200">
              <a:latin typeface="Roboto"/>
              <a:ea typeface="Roboto"/>
              <a:cs typeface="Roboto"/>
              <a:sym typeface="Roboto"/>
            </a:endParaRPr>
          </a:p>
          <a:p>
            <a:pPr indent="0" lvl="0" marL="914400" rtl="0" algn="l">
              <a:lnSpc>
                <a:spcPct val="115000"/>
              </a:lnSpc>
              <a:spcBef>
                <a:spcPts val="1200"/>
              </a:spcBef>
              <a:spcAft>
                <a:spcPts val="0"/>
              </a:spcAft>
              <a:buNone/>
            </a:pPr>
            <a:r>
              <a:t/>
            </a:r>
            <a:endParaRPr sz="1200">
              <a:latin typeface="Roboto"/>
              <a:ea typeface="Roboto"/>
              <a:cs typeface="Roboto"/>
              <a:sym typeface="Roboto"/>
            </a:endParaRPr>
          </a:p>
          <a:p>
            <a:pPr indent="0" lvl="0" marL="0" rtl="0" algn="l">
              <a:lnSpc>
                <a:spcPct val="115000"/>
              </a:lnSpc>
              <a:spcBef>
                <a:spcPts val="1200"/>
              </a:spcBef>
              <a:spcAft>
                <a:spcPts val="0"/>
              </a:spcAft>
              <a:buNone/>
            </a:pPr>
            <a:r>
              <a:rPr lang="fr" sz="1200" u="sng">
                <a:latin typeface="Roboto"/>
                <a:ea typeface="Roboto"/>
                <a:cs typeface="Roboto"/>
                <a:sym typeface="Roboto"/>
              </a:rPr>
              <a:t>Comment </a:t>
            </a:r>
            <a:r>
              <a:rPr lang="fr" sz="1200" u="sng">
                <a:latin typeface="Roboto"/>
                <a:ea typeface="Roboto"/>
                <a:cs typeface="Roboto"/>
                <a:sym typeface="Roboto"/>
              </a:rPr>
              <a:t>améliorer</a:t>
            </a:r>
            <a:r>
              <a:rPr lang="fr" sz="1200" u="sng">
                <a:latin typeface="Roboto"/>
                <a:ea typeface="Roboto"/>
                <a:cs typeface="Roboto"/>
                <a:sym typeface="Roboto"/>
              </a:rPr>
              <a:t> la qualité des </a:t>
            </a:r>
            <a:r>
              <a:rPr lang="fr" sz="1200" u="sng">
                <a:latin typeface="Roboto"/>
                <a:ea typeface="Roboto"/>
                <a:cs typeface="Roboto"/>
                <a:sym typeface="Roboto"/>
              </a:rPr>
              <a:t>résultats</a:t>
            </a:r>
            <a:r>
              <a:rPr lang="fr" sz="1200" u="sng">
                <a:latin typeface="Roboto"/>
                <a:ea typeface="Roboto"/>
                <a:cs typeface="Roboto"/>
                <a:sym typeface="Roboto"/>
              </a:rPr>
              <a:t> ?</a:t>
            </a:r>
            <a:endParaRPr sz="1200" u="sng">
              <a:latin typeface="Roboto"/>
              <a:ea typeface="Roboto"/>
              <a:cs typeface="Roboto"/>
              <a:sym typeface="Roboto"/>
            </a:endParaRPr>
          </a:p>
          <a:p>
            <a:pPr indent="-304800" lvl="0" marL="457200" rtl="0" algn="l">
              <a:lnSpc>
                <a:spcPct val="115000"/>
              </a:lnSpc>
              <a:spcBef>
                <a:spcPts val="1200"/>
              </a:spcBef>
              <a:spcAft>
                <a:spcPts val="0"/>
              </a:spcAft>
              <a:buSzPts val="1200"/>
              <a:buFont typeface="Roboto"/>
              <a:buChar char="●"/>
            </a:pPr>
            <a:r>
              <a:rPr lang="fr" sz="1200">
                <a:latin typeface="Roboto"/>
                <a:ea typeface="Roboto"/>
                <a:cs typeface="Roboto"/>
                <a:sym typeface="Roboto"/>
              </a:rPr>
              <a:t>Nous </a:t>
            </a:r>
            <a:r>
              <a:rPr lang="fr" sz="1200">
                <a:latin typeface="Roboto"/>
                <a:ea typeface="Roboto"/>
                <a:cs typeface="Roboto"/>
                <a:sym typeface="Roboto"/>
              </a:rPr>
              <a:t>recommandons</a:t>
            </a:r>
            <a:r>
              <a:rPr lang="fr" sz="1200">
                <a:latin typeface="Roboto"/>
                <a:ea typeface="Roboto"/>
                <a:cs typeface="Roboto"/>
                <a:sym typeface="Roboto"/>
              </a:rPr>
              <a:t> d’inciter les vendeurs à </a:t>
            </a:r>
            <a:r>
              <a:rPr lang="fr" sz="1200">
                <a:latin typeface="Roboto"/>
                <a:ea typeface="Roboto"/>
                <a:cs typeface="Roboto"/>
                <a:sym typeface="Roboto"/>
              </a:rPr>
              <a:t>améliorer</a:t>
            </a:r>
            <a:r>
              <a:rPr lang="fr" sz="1200">
                <a:latin typeface="Roboto"/>
                <a:ea typeface="Roboto"/>
                <a:cs typeface="Roboto"/>
                <a:sym typeface="Roboto"/>
              </a:rPr>
              <a:t> la </a:t>
            </a:r>
            <a:r>
              <a:rPr lang="fr" sz="1200">
                <a:latin typeface="Roboto"/>
                <a:ea typeface="Roboto"/>
                <a:cs typeface="Roboto"/>
                <a:sym typeface="Roboto"/>
              </a:rPr>
              <a:t>qualité</a:t>
            </a:r>
            <a:r>
              <a:rPr lang="fr" sz="1200">
                <a:latin typeface="Roboto"/>
                <a:ea typeface="Roboto"/>
                <a:cs typeface="Roboto"/>
                <a:sym typeface="Roboto"/>
              </a:rPr>
              <a:t> des descriptions ainsi que celle des images, cela permettra de plus </a:t>
            </a:r>
            <a:r>
              <a:rPr lang="fr" sz="1200">
                <a:latin typeface="Roboto"/>
                <a:ea typeface="Roboto"/>
                <a:cs typeface="Roboto"/>
                <a:sym typeface="Roboto"/>
              </a:rPr>
              <a:t>d'améliorer</a:t>
            </a:r>
            <a:r>
              <a:rPr lang="fr" sz="1200">
                <a:latin typeface="Roboto"/>
                <a:ea typeface="Roboto"/>
                <a:cs typeface="Roboto"/>
                <a:sym typeface="Roboto"/>
              </a:rPr>
              <a:t> la </a:t>
            </a:r>
            <a:r>
              <a:rPr lang="fr" sz="1200">
                <a:latin typeface="Roboto"/>
                <a:ea typeface="Roboto"/>
                <a:cs typeface="Roboto"/>
                <a:sym typeface="Roboto"/>
              </a:rPr>
              <a:t>qualité</a:t>
            </a:r>
            <a:r>
              <a:rPr lang="fr" sz="1200">
                <a:latin typeface="Roboto"/>
                <a:ea typeface="Roboto"/>
                <a:cs typeface="Roboto"/>
                <a:sym typeface="Roboto"/>
              </a:rPr>
              <a:t> de notre dataset </a:t>
            </a:r>
            <a:r>
              <a:rPr lang="fr" sz="1200">
                <a:latin typeface="Roboto"/>
                <a:ea typeface="Roboto"/>
                <a:cs typeface="Roboto"/>
                <a:sym typeface="Roboto"/>
              </a:rPr>
              <a:t>d'entraînement</a:t>
            </a:r>
            <a:r>
              <a:rPr lang="fr" sz="1200">
                <a:latin typeface="Roboto"/>
                <a:ea typeface="Roboto"/>
                <a:cs typeface="Roboto"/>
                <a:sym typeface="Roboto"/>
              </a:rPr>
              <a:t> et ainsi </a:t>
            </a:r>
            <a:r>
              <a:rPr lang="fr" sz="1200">
                <a:latin typeface="Roboto"/>
                <a:ea typeface="Roboto"/>
                <a:cs typeface="Roboto"/>
                <a:sym typeface="Roboto"/>
              </a:rPr>
              <a:t>améliorer</a:t>
            </a:r>
            <a:r>
              <a:rPr lang="fr" sz="1200">
                <a:latin typeface="Roboto"/>
                <a:ea typeface="Roboto"/>
                <a:cs typeface="Roboto"/>
                <a:sym typeface="Roboto"/>
              </a:rPr>
              <a:t> nos </a:t>
            </a:r>
            <a:r>
              <a:rPr lang="fr" sz="1200">
                <a:latin typeface="Roboto"/>
                <a:ea typeface="Roboto"/>
                <a:cs typeface="Roboto"/>
                <a:sym typeface="Roboto"/>
              </a:rPr>
              <a:t>recommandations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fr" sz="1200">
                <a:latin typeface="Roboto"/>
                <a:ea typeface="Roboto"/>
                <a:cs typeface="Roboto"/>
                <a:sym typeface="Roboto"/>
              </a:rPr>
              <a:t>il pourrait </a:t>
            </a:r>
            <a:r>
              <a:rPr lang="fr" sz="1200">
                <a:latin typeface="Roboto"/>
                <a:ea typeface="Roboto"/>
                <a:cs typeface="Roboto"/>
                <a:sym typeface="Roboto"/>
              </a:rPr>
              <a:t>être</a:t>
            </a:r>
            <a:r>
              <a:rPr lang="fr" sz="1200">
                <a:latin typeface="Roboto"/>
                <a:ea typeface="Roboto"/>
                <a:cs typeface="Roboto"/>
                <a:sym typeface="Roboto"/>
              </a:rPr>
              <a:t> </a:t>
            </a:r>
            <a:r>
              <a:rPr lang="fr" sz="1200">
                <a:latin typeface="Roboto"/>
                <a:ea typeface="Roboto"/>
                <a:cs typeface="Roboto"/>
                <a:sym typeface="Roboto"/>
              </a:rPr>
              <a:t>bénéfique</a:t>
            </a:r>
            <a:r>
              <a:rPr lang="fr" sz="1200">
                <a:latin typeface="Roboto"/>
                <a:ea typeface="Roboto"/>
                <a:cs typeface="Roboto"/>
                <a:sym typeface="Roboto"/>
              </a:rPr>
              <a:t> de demander </a:t>
            </a:r>
            <a:r>
              <a:rPr lang="fr" sz="1200">
                <a:latin typeface="Roboto"/>
                <a:ea typeface="Roboto"/>
                <a:cs typeface="Roboto"/>
                <a:sym typeface="Roboto"/>
              </a:rPr>
              <a:t>plusieurs</a:t>
            </a:r>
            <a:r>
              <a:rPr lang="fr" sz="1200">
                <a:latin typeface="Roboto"/>
                <a:ea typeface="Roboto"/>
                <a:cs typeface="Roboto"/>
                <a:sym typeface="Roboto"/>
              </a:rPr>
              <a:t> images par produits si le taux de certitude du </a:t>
            </a:r>
            <a:r>
              <a:rPr lang="fr" sz="1200">
                <a:latin typeface="Roboto"/>
                <a:ea typeface="Roboto"/>
                <a:cs typeface="Roboto"/>
                <a:sym typeface="Roboto"/>
              </a:rPr>
              <a:t>modèle</a:t>
            </a:r>
            <a:r>
              <a:rPr lang="fr" sz="1200">
                <a:latin typeface="Roboto"/>
                <a:ea typeface="Roboto"/>
                <a:cs typeface="Roboto"/>
                <a:sym typeface="Roboto"/>
              </a:rPr>
              <a:t> est faible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fr" sz="1200">
                <a:solidFill>
                  <a:schemeClr val="dk1"/>
                </a:solidFill>
                <a:latin typeface="Roboto"/>
                <a:ea typeface="Roboto"/>
                <a:cs typeface="Roboto"/>
                <a:sym typeface="Roboto"/>
              </a:rPr>
              <a:t>Il sera conseillé de privilégier une méthode combinée (image + texte) afin d'optimiser la fiabilité du modèle et ainsi de la recommandation au vendeur</a:t>
            </a:r>
            <a:endParaRPr sz="1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nvSpPr>
        <p:spPr>
          <a:xfrm>
            <a:off x="83100" y="64025"/>
            <a:ext cx="51477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20">
                <a:solidFill>
                  <a:srgbClr val="0A26CA"/>
                </a:solidFill>
                <a:latin typeface="Roboto"/>
                <a:ea typeface="Roboto"/>
                <a:cs typeface="Roboto"/>
                <a:sym typeface="Roboto"/>
              </a:rPr>
              <a:t>Bibliographie</a:t>
            </a:r>
            <a:endParaRPr b="1" sz="2320">
              <a:solidFill>
                <a:srgbClr val="0A26CA"/>
              </a:solidFill>
              <a:latin typeface="Roboto"/>
              <a:ea typeface="Roboto"/>
              <a:cs typeface="Roboto"/>
              <a:sym typeface="Roboto"/>
            </a:endParaRPr>
          </a:p>
        </p:txBody>
      </p:sp>
      <p:sp>
        <p:nvSpPr>
          <p:cNvPr id="331" name="Google Shape;331;p39"/>
          <p:cNvSpPr txBox="1"/>
          <p:nvPr/>
        </p:nvSpPr>
        <p:spPr>
          <a:xfrm>
            <a:off x="577500" y="1055800"/>
            <a:ext cx="8332500" cy="4149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Font typeface="Roboto"/>
              <a:buChar char="●"/>
            </a:pPr>
            <a:r>
              <a:rPr lang="fr" sz="1200">
                <a:latin typeface="Roboto"/>
                <a:ea typeface="Roboto"/>
                <a:cs typeface="Roboto"/>
                <a:sym typeface="Roboto"/>
              </a:rPr>
              <a:t>Chaudhary, Mukesh. “TF-IDF Vectorizer Scikit-Learn.” Medium. Medium, January 28, 2021. https://medium.com/@cmukesh8688/tf-idf-vectorizer-scikit-learn-dbc0244a911a. </a:t>
            </a:r>
            <a:endParaRPr sz="1200">
              <a:latin typeface="Roboto"/>
              <a:ea typeface="Roboto"/>
              <a:cs typeface="Roboto"/>
              <a:sym typeface="Roboto"/>
            </a:endParaRPr>
          </a:p>
          <a:p>
            <a:pPr indent="0" lvl="0" marL="457200" rtl="0" algn="l">
              <a:lnSpc>
                <a:spcPct val="115000"/>
              </a:lnSpc>
              <a:spcBef>
                <a:spcPts val="1200"/>
              </a:spcBef>
              <a:spcAft>
                <a:spcPts val="0"/>
              </a:spcAft>
              <a:buNone/>
            </a:pPr>
            <a:r>
              <a:t/>
            </a:r>
            <a:endParaRPr sz="1200">
              <a:latin typeface="Roboto"/>
              <a:ea typeface="Roboto"/>
              <a:cs typeface="Roboto"/>
              <a:sym typeface="Roboto"/>
            </a:endParaRPr>
          </a:p>
          <a:p>
            <a:pPr indent="-304800" lvl="0" marL="457200" rtl="0" algn="l">
              <a:lnSpc>
                <a:spcPct val="115000"/>
              </a:lnSpc>
              <a:spcBef>
                <a:spcPts val="1200"/>
              </a:spcBef>
              <a:spcAft>
                <a:spcPts val="0"/>
              </a:spcAft>
              <a:buSzPts val="1200"/>
              <a:buFont typeface="Roboto"/>
              <a:buChar char="●"/>
            </a:pPr>
            <a:r>
              <a:rPr lang="fr" sz="1200">
                <a:latin typeface="Roboto"/>
                <a:ea typeface="Roboto"/>
                <a:cs typeface="Roboto"/>
                <a:sym typeface="Roboto"/>
              </a:rPr>
              <a:t>Kulshrestha, Ria. “Latent Dirichlet Allocation(Lda).” Medium. Towards Data Science, September 28, 2020. https://towardsdatascience.com/latent-dirichlet-allocation-lda-9d1cd064ffa2. </a:t>
            </a:r>
            <a:endParaRPr sz="1200">
              <a:latin typeface="Roboto"/>
              <a:ea typeface="Roboto"/>
              <a:cs typeface="Roboto"/>
              <a:sym typeface="Roboto"/>
            </a:endParaRPr>
          </a:p>
          <a:p>
            <a:pPr indent="0" lvl="0" marL="457200" marR="0" rtl="0" algn="l">
              <a:lnSpc>
                <a:spcPct val="115000"/>
              </a:lnSpc>
              <a:spcBef>
                <a:spcPts val="1200"/>
              </a:spcBef>
              <a:spcAft>
                <a:spcPts val="0"/>
              </a:spcAft>
              <a:buNone/>
            </a:pPr>
            <a:r>
              <a:t/>
            </a:r>
            <a:endParaRPr sz="1200">
              <a:latin typeface="Roboto"/>
              <a:ea typeface="Roboto"/>
              <a:cs typeface="Roboto"/>
              <a:sym typeface="Roboto"/>
            </a:endParaRPr>
          </a:p>
          <a:p>
            <a:pPr indent="-304800" lvl="0" marL="457200" marR="0" rtl="0" algn="l">
              <a:lnSpc>
                <a:spcPct val="115000"/>
              </a:lnSpc>
              <a:spcBef>
                <a:spcPts val="1200"/>
              </a:spcBef>
              <a:spcAft>
                <a:spcPts val="0"/>
              </a:spcAft>
              <a:buSzPts val="1200"/>
              <a:buFont typeface="Roboto"/>
              <a:buChar char="●"/>
            </a:pPr>
            <a:r>
              <a:rPr lang="fr" sz="1200">
                <a:latin typeface="Roboto"/>
                <a:ea typeface="Roboto"/>
                <a:cs typeface="Roboto"/>
                <a:sym typeface="Roboto"/>
              </a:rPr>
              <a:t>Real Python. “Natural Language Processing with Python's NLTK Package.” Real Python. Real Python, April 21, 2021. </a:t>
            </a:r>
            <a:r>
              <a:rPr lang="fr" sz="1200">
                <a:uFill>
                  <a:noFill/>
                </a:uFill>
                <a:latin typeface="Roboto"/>
                <a:ea typeface="Roboto"/>
                <a:cs typeface="Roboto"/>
                <a:sym typeface="Roboto"/>
                <a:hlinkClick r:id="rId3"/>
              </a:rPr>
              <a:t>https://realpython.com/nltk-nlp-python/</a:t>
            </a:r>
            <a:r>
              <a:rPr lang="fr" sz="1200">
                <a:latin typeface="Roboto"/>
                <a:ea typeface="Roboto"/>
                <a:cs typeface="Roboto"/>
                <a:sym typeface="Roboto"/>
              </a:rPr>
              <a:t>.</a:t>
            </a:r>
            <a:endParaRPr sz="1200">
              <a:latin typeface="Roboto"/>
              <a:ea typeface="Roboto"/>
              <a:cs typeface="Roboto"/>
              <a:sym typeface="Roboto"/>
            </a:endParaRPr>
          </a:p>
          <a:p>
            <a:pPr indent="0" lvl="0" marL="457200" marR="0" rtl="0" algn="l">
              <a:lnSpc>
                <a:spcPct val="115000"/>
              </a:lnSpc>
              <a:spcBef>
                <a:spcPts val="1200"/>
              </a:spcBef>
              <a:spcAft>
                <a:spcPts val="0"/>
              </a:spcAft>
              <a:buNone/>
            </a:pPr>
            <a:r>
              <a:t/>
            </a:r>
            <a:endParaRPr sz="1200">
              <a:latin typeface="Roboto"/>
              <a:ea typeface="Roboto"/>
              <a:cs typeface="Roboto"/>
              <a:sym typeface="Roboto"/>
            </a:endParaRPr>
          </a:p>
          <a:p>
            <a:pPr indent="-304800" lvl="0" marL="457200" rtl="0" algn="l">
              <a:lnSpc>
                <a:spcPct val="115000"/>
              </a:lnSpc>
              <a:spcBef>
                <a:spcPts val="1200"/>
              </a:spcBef>
              <a:spcAft>
                <a:spcPts val="0"/>
              </a:spcAft>
              <a:buSzPts val="1200"/>
              <a:buFont typeface="Roboto"/>
              <a:buChar char="●"/>
            </a:pPr>
            <a:r>
              <a:rPr lang="fr" sz="1200">
                <a:latin typeface="Roboto"/>
                <a:ea typeface="Roboto"/>
                <a:cs typeface="Roboto"/>
                <a:sym typeface="Roboto"/>
              </a:rPr>
              <a:t>“Convolutional Neural Networks Cheatsheet Star.” CS 230 - Convolutional Neural Networks Cheatsheet. https://stanford.edu/~shervine/teaching/cs-230/cheatsheet-convolutional-neural-networks. </a:t>
            </a:r>
            <a:endParaRPr sz="1200">
              <a:latin typeface="Roboto"/>
              <a:ea typeface="Roboto"/>
              <a:cs typeface="Roboto"/>
              <a:sym typeface="Roboto"/>
            </a:endParaRPr>
          </a:p>
          <a:p>
            <a:pPr indent="0" lvl="0" marL="457200" rtl="0" algn="l">
              <a:lnSpc>
                <a:spcPct val="115000"/>
              </a:lnSpc>
              <a:spcBef>
                <a:spcPts val="1200"/>
              </a:spcBef>
              <a:spcAft>
                <a:spcPts val="0"/>
              </a:spcAft>
              <a:buNone/>
            </a:pPr>
            <a:r>
              <a:t/>
            </a:r>
            <a:endParaRPr sz="1200">
              <a:latin typeface="Roboto"/>
              <a:ea typeface="Roboto"/>
              <a:cs typeface="Roboto"/>
              <a:sym typeface="Roboto"/>
            </a:endParaRPr>
          </a:p>
          <a:p>
            <a:pPr indent="0" lvl="0" marL="457200" rtl="0" algn="l">
              <a:lnSpc>
                <a:spcPct val="115000"/>
              </a:lnSpc>
              <a:spcBef>
                <a:spcPts val="1200"/>
              </a:spcBef>
              <a:spcAft>
                <a:spcPts val="1200"/>
              </a:spcAft>
              <a:buNone/>
            </a:pPr>
            <a:r>
              <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nvSpPr>
        <p:spPr>
          <a:xfrm>
            <a:off x="1039350" y="1852950"/>
            <a:ext cx="6707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ANNEXES</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nvSpPr>
        <p:spPr>
          <a:xfrm>
            <a:off x="83100" y="64025"/>
            <a:ext cx="7505700" cy="885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Etape 2 - Extraction des caractéristiques (topic LDA)</a:t>
            </a:r>
            <a:endParaRPr b="1" sz="2320">
              <a:solidFill>
                <a:srgbClr val="0A26CA"/>
              </a:solidFill>
              <a:latin typeface="Roboto"/>
              <a:ea typeface="Roboto"/>
              <a:cs typeface="Roboto"/>
              <a:sym typeface="Roboto"/>
            </a:endParaRPr>
          </a:p>
        </p:txBody>
      </p:sp>
      <p:grpSp>
        <p:nvGrpSpPr>
          <p:cNvPr id="342" name="Google Shape;342;p41"/>
          <p:cNvGrpSpPr/>
          <p:nvPr/>
        </p:nvGrpSpPr>
        <p:grpSpPr>
          <a:xfrm>
            <a:off x="453601" y="1007238"/>
            <a:ext cx="7918110" cy="3355788"/>
            <a:chOff x="1139325" y="1007225"/>
            <a:chExt cx="7422300" cy="2955600"/>
          </a:xfrm>
        </p:grpSpPr>
        <p:sp>
          <p:nvSpPr>
            <p:cNvPr id="343" name="Google Shape;343;p41"/>
            <p:cNvSpPr/>
            <p:nvPr/>
          </p:nvSpPr>
          <p:spPr>
            <a:xfrm>
              <a:off x="1139325" y="1007225"/>
              <a:ext cx="7422300" cy="295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1"/>
            <p:cNvPicPr preferRelativeResize="0"/>
            <p:nvPr/>
          </p:nvPicPr>
          <p:blipFill rotWithShape="1">
            <a:blip r:embed="rId3">
              <a:alphaModFix/>
            </a:blip>
            <a:srcRect b="66702" l="0" r="0" t="5417"/>
            <a:stretch/>
          </p:blipFill>
          <p:spPr>
            <a:xfrm>
              <a:off x="1215392" y="1304620"/>
              <a:ext cx="2555658" cy="2034611"/>
            </a:xfrm>
            <a:prstGeom prst="rect">
              <a:avLst/>
            </a:prstGeom>
            <a:noFill/>
            <a:ln cap="flat" cmpd="sng" w="9525">
              <a:solidFill>
                <a:schemeClr val="lt1"/>
              </a:solidFill>
              <a:prstDash val="solid"/>
              <a:round/>
              <a:headEnd len="sm" w="sm" type="none"/>
              <a:tailEnd len="sm" w="sm" type="none"/>
            </a:ln>
          </p:spPr>
        </p:pic>
        <p:pic>
          <p:nvPicPr>
            <p:cNvPr id="345" name="Google Shape;345;p41"/>
            <p:cNvPicPr preferRelativeResize="0"/>
            <p:nvPr/>
          </p:nvPicPr>
          <p:blipFill rotWithShape="1">
            <a:blip r:embed="rId4">
              <a:alphaModFix/>
            </a:blip>
            <a:srcRect b="34453" l="0" r="0" t="34496"/>
            <a:stretch/>
          </p:blipFill>
          <p:spPr>
            <a:xfrm>
              <a:off x="4088165" y="1073358"/>
              <a:ext cx="2555658" cy="2265876"/>
            </a:xfrm>
            <a:prstGeom prst="rect">
              <a:avLst/>
            </a:prstGeom>
            <a:noFill/>
            <a:ln cap="flat" cmpd="sng" w="9525">
              <a:solidFill>
                <a:schemeClr val="lt1"/>
              </a:solidFill>
              <a:prstDash val="solid"/>
              <a:round/>
              <a:headEnd len="sm" w="sm" type="none"/>
              <a:tailEnd len="sm" w="sm" type="none"/>
            </a:ln>
          </p:spPr>
        </p:pic>
        <p:pic>
          <p:nvPicPr>
            <p:cNvPr id="346" name="Google Shape;346;p41"/>
            <p:cNvPicPr preferRelativeResize="0"/>
            <p:nvPr/>
          </p:nvPicPr>
          <p:blipFill rotWithShape="1">
            <a:blip r:embed="rId3">
              <a:alphaModFix/>
            </a:blip>
            <a:srcRect b="2108" l="0" r="61687" t="68367"/>
            <a:stretch/>
          </p:blipFill>
          <p:spPr>
            <a:xfrm>
              <a:off x="7214924" y="1184596"/>
              <a:ext cx="1057601" cy="2154639"/>
            </a:xfrm>
            <a:prstGeom prst="rect">
              <a:avLst/>
            </a:prstGeom>
            <a:noFill/>
            <a:ln cap="flat" cmpd="sng" w="9525">
              <a:solidFill>
                <a:schemeClr val="lt1"/>
              </a:solidFill>
              <a:prstDash val="solid"/>
              <a:round/>
              <a:headEnd len="sm" w="sm" type="none"/>
              <a:tailEnd len="sm" w="sm" type="none"/>
            </a:ln>
          </p:spPr>
        </p:pic>
      </p:grpSp>
      <p:sp>
        <p:nvSpPr>
          <p:cNvPr id="347" name="Google Shape;347;p41"/>
          <p:cNvSpPr txBox="1"/>
          <p:nvPr/>
        </p:nvSpPr>
        <p:spPr>
          <a:xfrm>
            <a:off x="374625" y="693650"/>
            <a:ext cx="5198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LDA topiques “abstraits” (Latent Dirichlet Allocation) :</a:t>
            </a:r>
            <a:endParaRPr sz="1500">
              <a:solidFill>
                <a:srgbClr val="0A26C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83100" y="64025"/>
            <a:ext cx="75195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Compréhension des variables</a:t>
            </a:r>
            <a:endParaRPr b="1" sz="2300">
              <a:solidFill>
                <a:srgbClr val="0A26CA"/>
              </a:solidFill>
              <a:latin typeface="Roboto"/>
              <a:ea typeface="Roboto"/>
              <a:cs typeface="Roboto"/>
              <a:sym typeface="Roboto"/>
            </a:endParaRPr>
          </a:p>
        </p:txBody>
      </p:sp>
      <p:graphicFrame>
        <p:nvGraphicFramePr>
          <p:cNvPr id="74" name="Google Shape;74;p15"/>
          <p:cNvGraphicFramePr/>
          <p:nvPr/>
        </p:nvGraphicFramePr>
        <p:xfrm>
          <a:off x="284500" y="712925"/>
          <a:ext cx="3000000" cy="3000000"/>
        </p:xfrm>
        <a:graphic>
          <a:graphicData uri="http://schemas.openxmlformats.org/drawingml/2006/table">
            <a:tbl>
              <a:tblPr>
                <a:noFill/>
                <a:tableStyleId>{0B9EF89F-F7AC-402E-A4BA-E667C37E79EB}</a:tableStyleId>
              </a:tblPr>
              <a:tblGrid>
                <a:gridCol w="1466850"/>
                <a:gridCol w="2886075"/>
                <a:gridCol w="4105275"/>
              </a:tblGrid>
              <a:tr h="228600">
                <a:tc>
                  <a:txBody>
                    <a:bodyPr/>
                    <a:lstStyle/>
                    <a:p>
                      <a:pPr indent="0" lvl="0" marL="0" rtl="0" algn="l">
                        <a:spcBef>
                          <a:spcPts val="0"/>
                        </a:spcBef>
                        <a:spcAft>
                          <a:spcPts val="0"/>
                        </a:spcAft>
                        <a:buNone/>
                      </a:pPr>
                      <a:r>
                        <a:rPr b="1" lang="fr" sz="900">
                          <a:solidFill>
                            <a:schemeClr val="lt1"/>
                          </a:solidFill>
                          <a:latin typeface="Roboto"/>
                          <a:ea typeface="Roboto"/>
                          <a:cs typeface="Roboto"/>
                          <a:sym typeface="Roboto"/>
                        </a:rPr>
                        <a:t>Variables</a:t>
                      </a:r>
                      <a:endParaRPr b="1" sz="900">
                        <a:solidFill>
                          <a:schemeClr val="lt1"/>
                        </a:solidFill>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fr" sz="900">
                          <a:solidFill>
                            <a:schemeClr val="lt1"/>
                          </a:solidFill>
                          <a:latin typeface="Roboto"/>
                          <a:ea typeface="Roboto"/>
                          <a:cs typeface="Roboto"/>
                          <a:sym typeface="Roboto"/>
                        </a:rPr>
                        <a:t>Descriptions</a:t>
                      </a:r>
                      <a:endParaRPr b="1" sz="900">
                        <a:solidFill>
                          <a:schemeClr val="lt1"/>
                        </a:solidFill>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fr" sz="900">
                          <a:solidFill>
                            <a:schemeClr val="lt1"/>
                          </a:solidFill>
                          <a:latin typeface="Roboto"/>
                          <a:ea typeface="Roboto"/>
                          <a:cs typeface="Roboto"/>
                          <a:sym typeface="Roboto"/>
                        </a:rPr>
                        <a:t>Commentaires</a:t>
                      </a:r>
                      <a:endParaRPr b="1" sz="900">
                        <a:solidFill>
                          <a:schemeClr val="lt1"/>
                        </a:solidFill>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228600">
                <a:tc>
                  <a:txBody>
                    <a:bodyPr/>
                    <a:lstStyle/>
                    <a:p>
                      <a:pPr indent="0" lvl="0" marL="0" rtl="0" algn="l">
                        <a:spcBef>
                          <a:spcPts val="0"/>
                        </a:spcBef>
                        <a:spcAft>
                          <a:spcPts val="0"/>
                        </a:spcAft>
                        <a:buNone/>
                      </a:pPr>
                      <a:r>
                        <a:rPr lang="fr" sz="900">
                          <a:latin typeface="Roboto"/>
                          <a:ea typeface="Roboto"/>
                          <a:cs typeface="Roboto"/>
                          <a:sym typeface="Roboto"/>
                        </a:rPr>
                        <a:t>uniq_id</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Identifiant unique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 - ex : 59af3731b809a25f2bf99e99f645d8dd</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crawl_timestamp</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Horodatage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Format YYYY-MM-DD HH24:MI:SS +0000</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product_url</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URL d'accès au produit sur le site e-commerce Flickart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product_name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Nom du produit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 - Texte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product_category_tree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Arbre des catégories des produits</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Notre cible - sous-catégories séparées par '&gt;&gt;' - Texte - Données multiples</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pid</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Identifiant unique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 - ex : CAGEBTJBTNGGDZQZ</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retail_price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Prix de consommation</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prix en INR</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discounted_price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Prix réduit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b="1" lang="fr" sz="900">
                          <a:latin typeface="Roboto"/>
                          <a:ea typeface="Roboto"/>
                          <a:cs typeface="Roboto"/>
                          <a:sym typeface="Roboto"/>
                        </a:rPr>
                        <a:t>image</a:t>
                      </a:r>
                      <a:endParaRPr b="1"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Image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 - Format : uniq_id.jpg ==&gt; référence aux images du jeu de données</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is_FK_Advantage_product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Produit avantageux FlipKart?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Booléen</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b="1" lang="fr" sz="900">
                          <a:latin typeface="Roboto"/>
                          <a:ea typeface="Roboto"/>
                          <a:cs typeface="Roboto"/>
                          <a:sym typeface="Roboto"/>
                        </a:rPr>
                        <a:t>description</a:t>
                      </a:r>
                      <a:endParaRPr b="1"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Description du produit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Clé unique - Texte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product_rating</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Évaluation du produit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Entre 1 et 5 avec 1 chiffre après la virgule ou 'No rating available'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overall_rating</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Note moyenne globale d'évaluation</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Entre 1 et 5 avec 1 chiffre après la virgule ou 'No rating available'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brand</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Marque du produit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Valeurs manquantes - Texte</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8600">
                <a:tc>
                  <a:txBody>
                    <a:bodyPr/>
                    <a:lstStyle/>
                    <a:p>
                      <a:pPr indent="0" lvl="0" marL="0" rtl="0" algn="l">
                        <a:spcBef>
                          <a:spcPts val="0"/>
                        </a:spcBef>
                        <a:spcAft>
                          <a:spcPts val="0"/>
                        </a:spcAft>
                        <a:buNone/>
                      </a:pPr>
                      <a:r>
                        <a:rPr lang="fr" sz="900">
                          <a:latin typeface="Roboto"/>
                          <a:ea typeface="Roboto"/>
                          <a:cs typeface="Roboto"/>
                          <a:sym typeface="Roboto"/>
                        </a:rPr>
                        <a:t>product_specifications</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Spécification du produit</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Roboto"/>
                          <a:ea typeface="Roboto"/>
                          <a:cs typeface="Roboto"/>
                          <a:sym typeface="Roboto"/>
                        </a:rPr>
                        <a:t>Propriétés techniques avec clé/valeur Données multiples</a:t>
                      </a:r>
                      <a:endParaRPr sz="900">
                        <a:latin typeface="Roboto"/>
                        <a:ea typeface="Roboto"/>
                        <a:cs typeface="Roboto"/>
                        <a:sym typeface="Roboto"/>
                      </a:endParaRPr>
                    </a:p>
                  </a:txBody>
                  <a:tcPr marT="57150" marB="57150" marR="57150" marL="571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nvSpPr>
        <p:spPr>
          <a:xfrm>
            <a:off x="83100" y="64025"/>
            <a:ext cx="7637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Extraction des caractéristiques</a:t>
            </a:r>
            <a:endParaRPr b="1" sz="2300">
              <a:solidFill>
                <a:srgbClr val="0A26CA"/>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300">
              <a:solidFill>
                <a:srgbClr val="0A26CA"/>
              </a:solidFill>
              <a:latin typeface="Roboto"/>
              <a:ea typeface="Roboto"/>
              <a:cs typeface="Roboto"/>
              <a:sym typeface="Roboto"/>
            </a:endParaRPr>
          </a:p>
        </p:txBody>
      </p:sp>
      <p:grpSp>
        <p:nvGrpSpPr>
          <p:cNvPr id="353" name="Google Shape;353;p42"/>
          <p:cNvGrpSpPr/>
          <p:nvPr/>
        </p:nvGrpSpPr>
        <p:grpSpPr>
          <a:xfrm>
            <a:off x="7037652" y="36800"/>
            <a:ext cx="2068548" cy="600300"/>
            <a:chOff x="5742252" y="189200"/>
            <a:chExt cx="2068548" cy="600300"/>
          </a:xfrm>
        </p:grpSpPr>
        <p:pic>
          <p:nvPicPr>
            <p:cNvPr id="354" name="Google Shape;354;p42"/>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355" name="Google Shape;355;p42"/>
            <p:cNvSpPr txBox="1"/>
            <p:nvPr/>
          </p:nvSpPr>
          <p:spPr>
            <a:xfrm>
              <a:off x="6144000" y="189200"/>
              <a:ext cx="16668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2700">
                  <a:solidFill>
                    <a:schemeClr val="dk1"/>
                  </a:solidFill>
                </a:rPr>
                <a:t>OpenCV</a:t>
              </a:r>
              <a:endParaRPr sz="2700">
                <a:solidFill>
                  <a:schemeClr val="dk1"/>
                </a:solidFill>
              </a:endParaRPr>
            </a:p>
          </p:txBody>
        </p:sp>
      </p:grpSp>
      <p:grpSp>
        <p:nvGrpSpPr>
          <p:cNvPr id="356" name="Google Shape;356;p42"/>
          <p:cNvGrpSpPr/>
          <p:nvPr/>
        </p:nvGrpSpPr>
        <p:grpSpPr>
          <a:xfrm>
            <a:off x="315308" y="951631"/>
            <a:ext cx="8270404" cy="2864884"/>
            <a:chOff x="266175" y="941900"/>
            <a:chExt cx="7648575" cy="2514600"/>
          </a:xfrm>
        </p:grpSpPr>
        <p:pic>
          <p:nvPicPr>
            <p:cNvPr id="357" name="Google Shape;357;p42"/>
            <p:cNvPicPr preferRelativeResize="0"/>
            <p:nvPr/>
          </p:nvPicPr>
          <p:blipFill>
            <a:blip r:embed="rId4">
              <a:alphaModFix/>
            </a:blip>
            <a:stretch>
              <a:fillRect/>
            </a:stretch>
          </p:blipFill>
          <p:spPr>
            <a:xfrm>
              <a:off x="266175" y="941900"/>
              <a:ext cx="2447925" cy="2514600"/>
            </a:xfrm>
            <a:prstGeom prst="rect">
              <a:avLst/>
            </a:prstGeom>
            <a:noFill/>
            <a:ln>
              <a:noFill/>
            </a:ln>
          </p:spPr>
        </p:pic>
        <p:pic>
          <p:nvPicPr>
            <p:cNvPr id="358" name="Google Shape;358;p42"/>
            <p:cNvPicPr preferRelativeResize="0"/>
            <p:nvPr/>
          </p:nvPicPr>
          <p:blipFill>
            <a:blip r:embed="rId5">
              <a:alphaModFix/>
            </a:blip>
            <a:stretch>
              <a:fillRect/>
            </a:stretch>
          </p:blipFill>
          <p:spPr>
            <a:xfrm>
              <a:off x="2866500" y="941900"/>
              <a:ext cx="2447925" cy="2514600"/>
            </a:xfrm>
            <a:prstGeom prst="rect">
              <a:avLst/>
            </a:prstGeom>
            <a:noFill/>
            <a:ln>
              <a:noFill/>
            </a:ln>
          </p:spPr>
        </p:pic>
        <p:pic>
          <p:nvPicPr>
            <p:cNvPr id="359" name="Google Shape;359;p42"/>
            <p:cNvPicPr preferRelativeResize="0"/>
            <p:nvPr/>
          </p:nvPicPr>
          <p:blipFill>
            <a:blip r:embed="rId6">
              <a:alphaModFix/>
            </a:blip>
            <a:stretch>
              <a:fillRect/>
            </a:stretch>
          </p:blipFill>
          <p:spPr>
            <a:xfrm>
              <a:off x="5466825" y="941900"/>
              <a:ext cx="2447925" cy="25146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3"/>
          <p:cNvPicPr preferRelativeResize="0"/>
          <p:nvPr/>
        </p:nvPicPr>
        <p:blipFill>
          <a:blip r:embed="rId3">
            <a:alphaModFix/>
          </a:blip>
          <a:stretch>
            <a:fillRect/>
          </a:stretch>
        </p:blipFill>
        <p:spPr>
          <a:xfrm>
            <a:off x="1022375" y="1285775"/>
            <a:ext cx="2500700" cy="2638525"/>
          </a:xfrm>
          <a:prstGeom prst="rect">
            <a:avLst/>
          </a:prstGeom>
          <a:noFill/>
          <a:ln>
            <a:noFill/>
          </a:ln>
        </p:spPr>
      </p:pic>
      <p:pic>
        <p:nvPicPr>
          <p:cNvPr id="365" name="Google Shape;365;p43"/>
          <p:cNvPicPr preferRelativeResize="0"/>
          <p:nvPr/>
        </p:nvPicPr>
        <p:blipFill>
          <a:blip r:embed="rId4">
            <a:alphaModFix/>
          </a:blip>
          <a:stretch>
            <a:fillRect/>
          </a:stretch>
        </p:blipFill>
        <p:spPr>
          <a:xfrm>
            <a:off x="4148050" y="1581150"/>
            <a:ext cx="3828791" cy="2047775"/>
          </a:xfrm>
          <a:prstGeom prst="rect">
            <a:avLst/>
          </a:prstGeom>
          <a:noFill/>
          <a:ln>
            <a:noFill/>
          </a:ln>
        </p:spPr>
      </p:pic>
      <p:sp>
        <p:nvSpPr>
          <p:cNvPr id="366" name="Google Shape;366;p43"/>
          <p:cNvSpPr txBox="1"/>
          <p:nvPr/>
        </p:nvSpPr>
        <p:spPr>
          <a:xfrm>
            <a:off x="146400" y="64025"/>
            <a:ext cx="51477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20">
                <a:solidFill>
                  <a:srgbClr val="0A26CA"/>
                </a:solidFill>
                <a:latin typeface="Roboto"/>
                <a:ea typeface="Roboto"/>
                <a:cs typeface="Roboto"/>
                <a:sym typeface="Roboto"/>
              </a:rPr>
              <a:t>Approche combinée</a:t>
            </a:r>
            <a:endParaRPr b="1" sz="2320">
              <a:solidFill>
                <a:srgbClr val="0A26CA"/>
              </a:solidFill>
              <a:latin typeface="Roboto"/>
              <a:ea typeface="Roboto"/>
              <a:cs typeface="Roboto"/>
              <a:sym typeface="Roboto"/>
            </a:endParaRPr>
          </a:p>
        </p:txBody>
      </p:sp>
      <p:sp>
        <p:nvSpPr>
          <p:cNvPr id="367" name="Google Shape;367;p43"/>
          <p:cNvSpPr txBox="1"/>
          <p:nvPr/>
        </p:nvSpPr>
        <p:spPr>
          <a:xfrm>
            <a:off x="4148050" y="36289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solidFill>
                  <a:schemeClr val="dk1"/>
                </a:solidFill>
                <a:latin typeface="Roboto"/>
                <a:ea typeface="Roboto"/>
                <a:cs typeface="Roboto"/>
                <a:sym typeface="Roboto"/>
              </a:rPr>
              <a:t>'Précision: 73.1%'</a:t>
            </a:r>
            <a:endParaRPr>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6"/>
          <p:cNvGrpSpPr/>
          <p:nvPr/>
        </p:nvGrpSpPr>
        <p:grpSpPr>
          <a:xfrm>
            <a:off x="661800" y="872813"/>
            <a:ext cx="8397875" cy="3939387"/>
            <a:chOff x="661800" y="491813"/>
            <a:chExt cx="8397875" cy="3939387"/>
          </a:xfrm>
        </p:grpSpPr>
        <p:grpSp>
          <p:nvGrpSpPr>
            <p:cNvPr id="80" name="Google Shape;80;p16"/>
            <p:cNvGrpSpPr/>
            <p:nvPr/>
          </p:nvGrpSpPr>
          <p:grpSpPr>
            <a:xfrm>
              <a:off x="661800" y="491813"/>
              <a:ext cx="8397875" cy="1840825"/>
              <a:chOff x="661800" y="491813"/>
              <a:chExt cx="8397875" cy="1840825"/>
            </a:xfrm>
          </p:grpSpPr>
          <p:pic>
            <p:nvPicPr>
              <p:cNvPr id="81" name="Google Shape;81;p16"/>
              <p:cNvPicPr preferRelativeResize="0"/>
              <p:nvPr/>
            </p:nvPicPr>
            <p:blipFill>
              <a:blip r:embed="rId3">
                <a:alphaModFix/>
              </a:blip>
              <a:stretch>
                <a:fillRect/>
              </a:stretch>
            </p:blipFill>
            <p:spPr>
              <a:xfrm>
                <a:off x="661800" y="491813"/>
                <a:ext cx="1203225" cy="1840825"/>
              </a:xfrm>
              <a:prstGeom prst="rect">
                <a:avLst/>
              </a:prstGeom>
              <a:noFill/>
              <a:ln>
                <a:noFill/>
              </a:ln>
            </p:spPr>
          </p:pic>
          <p:grpSp>
            <p:nvGrpSpPr>
              <p:cNvPr id="82" name="Google Shape;82;p16"/>
              <p:cNvGrpSpPr/>
              <p:nvPr/>
            </p:nvGrpSpPr>
            <p:grpSpPr>
              <a:xfrm>
                <a:off x="2108975" y="530000"/>
                <a:ext cx="6950700" cy="1796550"/>
                <a:chOff x="2108975" y="393050"/>
                <a:chExt cx="6950700" cy="1796550"/>
              </a:xfrm>
            </p:grpSpPr>
            <p:sp>
              <p:nvSpPr>
                <p:cNvPr id="83" name="Google Shape;83;p16"/>
                <p:cNvSpPr txBox="1"/>
                <p:nvPr/>
              </p:nvSpPr>
              <p:spPr>
                <a:xfrm>
                  <a:off x="2108975" y="712100"/>
                  <a:ext cx="69507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Product_name = “Brillare Science Dandruff Control Shampoo &amp; Intenso Creme Combo”</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Brand = “Brillare Science”</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Categorie_niveau_1 = “Beauty and Personal Care”</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Categorie_niveau_2 = “Combos and Kits”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Categorie_niveau_3 = “Brillare Science Combos and Kits”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Description = “Specifications of Brillare Science Dandruff Control Shampoo…”</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200">
                      <a:solidFill>
                        <a:schemeClr val="dk1"/>
                      </a:solidFill>
                      <a:latin typeface="Roboto"/>
                      <a:ea typeface="Roboto"/>
                      <a:cs typeface="Roboto"/>
                      <a:sym typeface="Roboto"/>
                    </a:rPr>
                    <a:t>Retail_price = 450 INR</a:t>
                  </a:r>
                  <a:endParaRPr sz="1200">
                    <a:solidFill>
                      <a:schemeClr val="dk1"/>
                    </a:solidFill>
                    <a:latin typeface="Roboto"/>
                    <a:ea typeface="Roboto"/>
                    <a:cs typeface="Roboto"/>
                    <a:sym typeface="Roboto"/>
                  </a:endParaRPr>
                </a:p>
              </p:txBody>
            </p:sp>
            <p:sp>
              <p:nvSpPr>
                <p:cNvPr id="84" name="Google Shape;84;p16"/>
                <p:cNvSpPr txBox="1"/>
                <p:nvPr/>
              </p:nvSpPr>
              <p:spPr>
                <a:xfrm>
                  <a:off x="2108975" y="393050"/>
                  <a:ext cx="335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Caractéristiques</a:t>
                  </a:r>
                  <a:r>
                    <a:rPr lang="fr" sz="1500">
                      <a:solidFill>
                        <a:srgbClr val="0A26CA"/>
                      </a:solidFill>
                      <a:latin typeface="Roboto"/>
                      <a:ea typeface="Roboto"/>
                      <a:cs typeface="Roboto"/>
                      <a:sym typeface="Roboto"/>
                    </a:rPr>
                    <a:t> :</a:t>
                  </a:r>
                  <a:endParaRPr sz="1500">
                    <a:solidFill>
                      <a:srgbClr val="0A26CA"/>
                    </a:solidFill>
                    <a:latin typeface="Roboto"/>
                    <a:ea typeface="Roboto"/>
                    <a:cs typeface="Roboto"/>
                    <a:sym typeface="Roboto"/>
                  </a:endParaRPr>
                </a:p>
              </p:txBody>
            </p:sp>
          </p:grpSp>
        </p:grpSp>
        <p:grpSp>
          <p:nvGrpSpPr>
            <p:cNvPr id="85" name="Google Shape;85;p16"/>
            <p:cNvGrpSpPr/>
            <p:nvPr/>
          </p:nvGrpSpPr>
          <p:grpSpPr>
            <a:xfrm>
              <a:off x="661800" y="2682075"/>
              <a:ext cx="6999275" cy="1749125"/>
              <a:chOff x="661800" y="2682075"/>
              <a:chExt cx="6999275" cy="1749125"/>
            </a:xfrm>
          </p:grpSpPr>
          <p:pic>
            <p:nvPicPr>
              <p:cNvPr id="86" name="Google Shape;86;p16"/>
              <p:cNvPicPr preferRelativeResize="0"/>
              <p:nvPr/>
            </p:nvPicPr>
            <p:blipFill>
              <a:blip r:embed="rId4">
                <a:alphaModFix/>
              </a:blip>
              <a:stretch>
                <a:fillRect/>
              </a:stretch>
            </p:blipFill>
            <p:spPr>
              <a:xfrm>
                <a:off x="661800" y="2824623"/>
                <a:ext cx="1203224" cy="1355729"/>
              </a:xfrm>
              <a:prstGeom prst="rect">
                <a:avLst/>
              </a:prstGeom>
              <a:noFill/>
              <a:ln>
                <a:noFill/>
              </a:ln>
            </p:spPr>
          </p:pic>
          <p:grpSp>
            <p:nvGrpSpPr>
              <p:cNvPr id="87" name="Google Shape;87;p16"/>
              <p:cNvGrpSpPr/>
              <p:nvPr/>
            </p:nvGrpSpPr>
            <p:grpSpPr>
              <a:xfrm>
                <a:off x="2108975" y="2682075"/>
                <a:ext cx="5552100" cy="1749125"/>
                <a:chOff x="2108975" y="2682075"/>
                <a:chExt cx="5552100" cy="1749125"/>
              </a:xfrm>
            </p:grpSpPr>
            <p:sp>
              <p:nvSpPr>
                <p:cNvPr id="88" name="Google Shape;88;p16"/>
                <p:cNvSpPr txBox="1"/>
                <p:nvPr/>
              </p:nvSpPr>
              <p:spPr>
                <a:xfrm>
                  <a:off x="2108975" y="2953700"/>
                  <a:ext cx="5552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Product_name = “Romex Ultimate Urban Analog Watch”</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Brand = “Romex”</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Categorie_niveau_1 = “Watches”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Categorie_niveau_2 = “Wrist Watches”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Categorie_niveau_3 = “Romex Wrist Watches”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Description = “Romex Ultimate Urban Analog Watch  - For Boys, Men”</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chemeClr val="dk1"/>
                      </a:solidFill>
                      <a:latin typeface="Roboto"/>
                      <a:ea typeface="Roboto"/>
                      <a:cs typeface="Roboto"/>
                      <a:sym typeface="Roboto"/>
                    </a:rPr>
                    <a:t>Retail_price = 1199 INR</a:t>
                  </a:r>
                  <a:endParaRPr sz="1200">
                    <a:solidFill>
                      <a:schemeClr val="dk1"/>
                    </a:solidFill>
                    <a:latin typeface="Roboto"/>
                    <a:ea typeface="Roboto"/>
                    <a:cs typeface="Roboto"/>
                    <a:sym typeface="Roboto"/>
                  </a:endParaRPr>
                </a:p>
              </p:txBody>
            </p:sp>
            <p:sp>
              <p:nvSpPr>
                <p:cNvPr id="89" name="Google Shape;89;p16"/>
                <p:cNvSpPr txBox="1"/>
                <p:nvPr/>
              </p:nvSpPr>
              <p:spPr>
                <a:xfrm>
                  <a:off x="2108975" y="2682075"/>
                  <a:ext cx="335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Caractéristiques</a:t>
                  </a:r>
                  <a:r>
                    <a:rPr lang="fr" sz="1500">
                      <a:solidFill>
                        <a:srgbClr val="0A26CA"/>
                      </a:solidFill>
                      <a:latin typeface="Roboto"/>
                      <a:ea typeface="Roboto"/>
                      <a:cs typeface="Roboto"/>
                      <a:sym typeface="Roboto"/>
                    </a:rPr>
                    <a:t> :</a:t>
                  </a:r>
                  <a:endParaRPr sz="1500">
                    <a:solidFill>
                      <a:srgbClr val="0A26CA"/>
                    </a:solidFill>
                    <a:latin typeface="Roboto"/>
                    <a:ea typeface="Roboto"/>
                    <a:cs typeface="Roboto"/>
                    <a:sym typeface="Roboto"/>
                  </a:endParaRPr>
                </a:p>
              </p:txBody>
            </p:sp>
          </p:grpSp>
        </p:grpSp>
      </p:grpSp>
      <p:sp>
        <p:nvSpPr>
          <p:cNvPr id="90" name="Google Shape;90;p16"/>
          <p:cNvSpPr txBox="1"/>
          <p:nvPr/>
        </p:nvSpPr>
        <p:spPr>
          <a:xfrm>
            <a:off x="83100" y="64025"/>
            <a:ext cx="81105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Caractéristiques</a:t>
            </a:r>
            <a:r>
              <a:rPr b="1" lang="fr" sz="2300">
                <a:solidFill>
                  <a:srgbClr val="0A26CA"/>
                </a:solidFill>
                <a:latin typeface="Roboto"/>
                <a:ea typeface="Roboto"/>
                <a:cs typeface="Roboto"/>
                <a:sym typeface="Roboto"/>
              </a:rPr>
              <a:t> des produits du Dataset</a:t>
            </a:r>
            <a:endParaRPr b="1" sz="2300">
              <a:solidFill>
                <a:srgbClr val="0A26CA"/>
              </a:solidFill>
              <a:latin typeface="Roboto"/>
              <a:ea typeface="Roboto"/>
              <a:cs typeface="Roboto"/>
              <a:sym typeface="Roboto"/>
            </a:endParaRPr>
          </a:p>
        </p:txBody>
      </p:sp>
      <p:sp>
        <p:nvSpPr>
          <p:cNvPr id="91" name="Google Shape;91;p16"/>
          <p:cNvSpPr txBox="1"/>
          <p:nvPr/>
        </p:nvSpPr>
        <p:spPr>
          <a:xfrm>
            <a:off x="6550200" y="4692325"/>
            <a:ext cx="2571600" cy="400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fr">
                <a:latin typeface="Roboto"/>
                <a:ea typeface="Roboto"/>
                <a:cs typeface="Roboto"/>
                <a:sym typeface="Roboto"/>
              </a:rPr>
              <a:t>Total = 1050 produits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nvSpPr>
        <p:spPr>
          <a:xfrm>
            <a:off x="83100" y="64025"/>
            <a:ext cx="68709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sz="2300">
                <a:solidFill>
                  <a:srgbClr val="0A26CA"/>
                </a:solidFill>
                <a:latin typeface="Roboto"/>
                <a:ea typeface="Roboto"/>
                <a:cs typeface="Roboto"/>
                <a:sym typeface="Roboto"/>
              </a:rPr>
              <a:t>Catégories les plus représentées (niveau 1 et 2)</a:t>
            </a:r>
            <a:endParaRPr b="1" sz="2300">
              <a:solidFill>
                <a:srgbClr val="0A26CA"/>
              </a:solidFill>
              <a:latin typeface="Roboto"/>
              <a:ea typeface="Roboto"/>
              <a:cs typeface="Roboto"/>
              <a:sym typeface="Roboto"/>
            </a:endParaRPr>
          </a:p>
        </p:txBody>
      </p:sp>
      <p:pic>
        <p:nvPicPr>
          <p:cNvPr id="97" name="Google Shape;97;p17"/>
          <p:cNvPicPr preferRelativeResize="0"/>
          <p:nvPr/>
        </p:nvPicPr>
        <p:blipFill>
          <a:blip r:embed="rId3">
            <a:alphaModFix/>
          </a:blip>
          <a:stretch>
            <a:fillRect/>
          </a:stretch>
        </p:blipFill>
        <p:spPr>
          <a:xfrm>
            <a:off x="338200" y="761750"/>
            <a:ext cx="3610600" cy="3685399"/>
          </a:xfrm>
          <a:prstGeom prst="rect">
            <a:avLst/>
          </a:prstGeom>
          <a:noFill/>
          <a:ln>
            <a:noFill/>
          </a:ln>
        </p:spPr>
      </p:pic>
      <p:pic>
        <p:nvPicPr>
          <p:cNvPr id="98" name="Google Shape;98;p17"/>
          <p:cNvPicPr preferRelativeResize="0"/>
          <p:nvPr/>
        </p:nvPicPr>
        <p:blipFill>
          <a:blip r:embed="rId4">
            <a:alphaModFix/>
          </a:blip>
          <a:stretch>
            <a:fillRect/>
          </a:stretch>
        </p:blipFill>
        <p:spPr>
          <a:xfrm>
            <a:off x="4549076" y="696350"/>
            <a:ext cx="3894273" cy="3750800"/>
          </a:xfrm>
          <a:prstGeom prst="rect">
            <a:avLst/>
          </a:prstGeom>
          <a:noFill/>
          <a:ln>
            <a:noFill/>
          </a:ln>
        </p:spPr>
      </p:pic>
      <p:sp>
        <p:nvSpPr>
          <p:cNvPr id="99" name="Google Shape;99;p17"/>
          <p:cNvSpPr txBox="1"/>
          <p:nvPr/>
        </p:nvSpPr>
        <p:spPr>
          <a:xfrm>
            <a:off x="6307600" y="2749250"/>
            <a:ext cx="1816200" cy="1262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Roboto"/>
                <a:ea typeface="Roboto"/>
                <a:cs typeface="Roboto"/>
                <a:sym typeface="Roboto"/>
              </a:rPr>
              <a:t>niveau</a:t>
            </a:r>
            <a:r>
              <a:rPr lang="fr" sz="1000">
                <a:solidFill>
                  <a:schemeClr val="dk1"/>
                </a:solidFill>
                <a:latin typeface="Roboto"/>
                <a:ea typeface="Roboto"/>
                <a:cs typeface="Roboto"/>
                <a:sym typeface="Roboto"/>
              </a:rPr>
              <a:t>_1 : 7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niveau_2 : 62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niveau_3 : 241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niveau_4 : 349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niveau_5 : 297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niveau_6 : 117 catégories</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fr" sz="1000">
                <a:solidFill>
                  <a:schemeClr val="dk1"/>
                </a:solidFill>
                <a:latin typeface="Roboto"/>
                <a:ea typeface="Roboto"/>
                <a:cs typeface="Roboto"/>
                <a:sym typeface="Roboto"/>
              </a:rPr>
              <a:t>niveau_7 : 57 catégories</a:t>
            </a:r>
            <a:endParaRPr sz="1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1776100" y="1700550"/>
            <a:ext cx="5667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PARTIE I</a:t>
            </a:r>
            <a:endParaRPr sz="3200">
              <a:solidFill>
                <a:srgbClr val="0A26CA"/>
              </a:solidFill>
              <a:latin typeface="Old Standard TT"/>
              <a:ea typeface="Old Standard TT"/>
              <a:cs typeface="Old Standard TT"/>
              <a:sym typeface="Old Standard TT"/>
            </a:endParaRPr>
          </a:p>
          <a:p>
            <a:pPr indent="0" lvl="0" marL="0" rtl="0" algn="ctr">
              <a:spcBef>
                <a:spcPts val="0"/>
              </a:spcBef>
              <a:spcAft>
                <a:spcPts val="0"/>
              </a:spcAft>
              <a:buNone/>
            </a:pPr>
            <a:r>
              <a:rPr lang="fr" sz="3200">
                <a:solidFill>
                  <a:srgbClr val="0A26CA"/>
                </a:solidFill>
                <a:latin typeface="Old Standard TT"/>
                <a:ea typeface="Old Standard TT"/>
                <a:cs typeface="Old Standard TT"/>
                <a:sym typeface="Old Standard TT"/>
              </a:rPr>
              <a:t>TRAITEMENT DU TEXT</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1 - </a:t>
            </a:r>
            <a:r>
              <a:rPr b="1" lang="fr" sz="2300">
                <a:solidFill>
                  <a:srgbClr val="0A26CA"/>
                </a:solidFill>
                <a:latin typeface="Roboto"/>
                <a:ea typeface="Roboto"/>
                <a:cs typeface="Roboto"/>
                <a:sym typeface="Roboto"/>
              </a:rPr>
              <a:t>pré</a:t>
            </a:r>
            <a:r>
              <a:rPr b="1" lang="fr" sz="2300">
                <a:solidFill>
                  <a:srgbClr val="0A26CA"/>
                </a:solidFill>
                <a:latin typeface="Roboto"/>
                <a:ea typeface="Roboto"/>
                <a:cs typeface="Roboto"/>
                <a:sym typeface="Roboto"/>
              </a:rPr>
              <a:t>-traitement du texte (nltk)</a:t>
            </a:r>
            <a:endParaRPr b="1" sz="2300">
              <a:solidFill>
                <a:srgbClr val="0A26CA"/>
              </a:solidFill>
              <a:latin typeface="Roboto"/>
              <a:ea typeface="Roboto"/>
              <a:cs typeface="Roboto"/>
              <a:sym typeface="Roboto"/>
            </a:endParaRPr>
          </a:p>
        </p:txBody>
      </p:sp>
      <p:pic>
        <p:nvPicPr>
          <p:cNvPr id="110" name="Google Shape;110;p19"/>
          <p:cNvPicPr preferRelativeResize="0"/>
          <p:nvPr/>
        </p:nvPicPr>
        <p:blipFill>
          <a:blip r:embed="rId3">
            <a:alphaModFix/>
          </a:blip>
          <a:stretch>
            <a:fillRect/>
          </a:stretch>
        </p:blipFill>
        <p:spPr>
          <a:xfrm>
            <a:off x="7917257" y="0"/>
            <a:ext cx="1226750" cy="1334526"/>
          </a:xfrm>
          <a:prstGeom prst="rect">
            <a:avLst/>
          </a:prstGeom>
          <a:noFill/>
          <a:ln>
            <a:noFill/>
          </a:ln>
        </p:spPr>
      </p:pic>
      <p:sp>
        <p:nvSpPr>
          <p:cNvPr id="111" name="Google Shape;111;p19"/>
          <p:cNvSpPr txBox="1"/>
          <p:nvPr/>
        </p:nvSpPr>
        <p:spPr>
          <a:xfrm>
            <a:off x="194525" y="1207575"/>
            <a:ext cx="77289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fr" sz="1200">
                <a:solidFill>
                  <a:schemeClr val="dk1"/>
                </a:solidFill>
                <a:latin typeface="Roboto"/>
                <a:ea typeface="Roboto"/>
                <a:cs typeface="Roboto"/>
                <a:sym typeface="Roboto"/>
              </a:rPr>
              <a:t>Wallmantra Large Vinyl Sticker Sticker (Pack of 1) Price: Rs. 1,896 Bring home this exclusive Piece of Wall Art to give your home a refreshing look it deserves ! Wall Decals are the latest trend, sweeping the world of interior design, as a quick and easy way to personalise and transform your home. We at Wallmantra use only the highest quality premium self-adhesive vinyl for our products to ensure you receive the best quality product! </a:t>
            </a:r>
            <a:endParaRPr sz="1200">
              <a:solidFill>
                <a:schemeClr val="dk1"/>
              </a:solidFill>
              <a:latin typeface="Roboto"/>
              <a:ea typeface="Roboto"/>
              <a:cs typeface="Roboto"/>
              <a:sym typeface="Roboto"/>
            </a:endParaRPr>
          </a:p>
        </p:txBody>
      </p:sp>
      <p:sp>
        <p:nvSpPr>
          <p:cNvPr id="112" name="Google Shape;112;p19"/>
          <p:cNvSpPr txBox="1"/>
          <p:nvPr/>
        </p:nvSpPr>
        <p:spPr>
          <a:xfrm>
            <a:off x="194525" y="924050"/>
            <a:ext cx="3911100" cy="41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fr" sz="1500">
                <a:solidFill>
                  <a:srgbClr val="0A26CA"/>
                </a:solidFill>
                <a:latin typeface="Roboto"/>
                <a:ea typeface="Roboto"/>
                <a:cs typeface="Roboto"/>
                <a:sym typeface="Roboto"/>
              </a:rPr>
              <a:t>Description pré-traitement </a:t>
            </a: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6204739" y="101613"/>
            <a:ext cx="1580020" cy="572700"/>
          </a:xfrm>
          <a:prstGeom prst="rect">
            <a:avLst/>
          </a:prstGeom>
          <a:noFill/>
          <a:ln>
            <a:noFill/>
          </a:ln>
        </p:spPr>
      </p:pic>
      <p:grpSp>
        <p:nvGrpSpPr>
          <p:cNvPr id="114" name="Google Shape;114;p19"/>
          <p:cNvGrpSpPr/>
          <p:nvPr/>
        </p:nvGrpSpPr>
        <p:grpSpPr>
          <a:xfrm>
            <a:off x="188500" y="3451025"/>
            <a:ext cx="7728775" cy="1027675"/>
            <a:chOff x="188500" y="2993825"/>
            <a:chExt cx="7728775" cy="1027675"/>
          </a:xfrm>
        </p:grpSpPr>
        <p:sp>
          <p:nvSpPr>
            <p:cNvPr id="115" name="Google Shape;115;p19"/>
            <p:cNvSpPr txBox="1"/>
            <p:nvPr/>
          </p:nvSpPr>
          <p:spPr>
            <a:xfrm>
              <a:off x="763475" y="3282600"/>
              <a:ext cx="7153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chemeClr val="dk1"/>
                  </a:solidFill>
                  <a:latin typeface="Roboto"/>
                  <a:ea typeface="Roboto"/>
                  <a:cs typeface="Roboto"/>
                  <a:sym typeface="Roboto"/>
                </a:rPr>
                <a:t>wallmantra large vinyl sticker sticker pack bring home exclusive piece wall art give home refreshing look wall decal latest trend world interior design quick easy way transform home wallmantra use highest quality premium self adhesive vinyl ensure best quality product</a:t>
              </a:r>
              <a:endParaRPr sz="1200">
                <a:solidFill>
                  <a:schemeClr val="dk1"/>
                </a:solidFill>
                <a:latin typeface="Roboto"/>
                <a:ea typeface="Roboto"/>
                <a:cs typeface="Roboto"/>
                <a:sym typeface="Roboto"/>
              </a:endParaRPr>
            </a:p>
          </p:txBody>
        </p:sp>
        <p:sp>
          <p:nvSpPr>
            <p:cNvPr id="116" name="Google Shape;116;p19"/>
            <p:cNvSpPr/>
            <p:nvPr/>
          </p:nvSpPr>
          <p:spPr>
            <a:xfrm>
              <a:off x="279725" y="3550350"/>
              <a:ext cx="320100" cy="2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nvSpPr>
          <p:spPr>
            <a:xfrm>
              <a:off x="188500" y="2993825"/>
              <a:ext cx="335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Description post-t</a:t>
              </a:r>
              <a:r>
                <a:rPr lang="fr" sz="1500">
                  <a:solidFill>
                    <a:srgbClr val="0A26CA"/>
                  </a:solidFill>
                  <a:latin typeface="Roboto"/>
                  <a:ea typeface="Roboto"/>
                  <a:cs typeface="Roboto"/>
                  <a:sym typeface="Roboto"/>
                </a:rPr>
                <a:t>raitement :</a:t>
              </a:r>
              <a:endParaRPr sz="1500">
                <a:solidFill>
                  <a:srgbClr val="0A26CA"/>
                </a:solidFill>
                <a:latin typeface="Roboto"/>
                <a:ea typeface="Roboto"/>
                <a:cs typeface="Roboto"/>
                <a:sym typeface="Roboto"/>
              </a:endParaRPr>
            </a:p>
          </p:txBody>
        </p:sp>
      </p:grpSp>
      <p:sp>
        <p:nvSpPr>
          <p:cNvPr id="118" name="Google Shape;118;p19"/>
          <p:cNvSpPr txBox="1"/>
          <p:nvPr/>
        </p:nvSpPr>
        <p:spPr>
          <a:xfrm>
            <a:off x="188500" y="2231825"/>
            <a:ext cx="4331100" cy="1004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3 </a:t>
            </a:r>
            <a:r>
              <a:rPr lang="fr" sz="1500">
                <a:solidFill>
                  <a:srgbClr val="0A26CA"/>
                </a:solidFill>
                <a:latin typeface="Roboto"/>
                <a:ea typeface="Roboto"/>
                <a:cs typeface="Roboto"/>
                <a:sym typeface="Roboto"/>
              </a:rPr>
              <a:t>étapes</a:t>
            </a:r>
            <a:r>
              <a:rPr lang="fr" sz="1500">
                <a:solidFill>
                  <a:srgbClr val="0A26CA"/>
                </a:solidFill>
                <a:latin typeface="Roboto"/>
                <a:ea typeface="Roboto"/>
                <a:cs typeface="Roboto"/>
                <a:sym typeface="Roboto"/>
              </a:rPr>
              <a:t> de traitement</a:t>
            </a:r>
            <a:r>
              <a:rPr lang="fr" sz="1500">
                <a:solidFill>
                  <a:srgbClr val="0A26CA"/>
                </a:solidFill>
                <a:latin typeface="Roboto"/>
                <a:ea typeface="Roboto"/>
                <a:cs typeface="Roboto"/>
                <a:sym typeface="Roboto"/>
              </a:rPr>
              <a:t> : </a:t>
            </a:r>
            <a:endParaRPr sz="1500">
              <a:solidFill>
                <a:srgbClr val="0A26CA"/>
              </a:solidFill>
              <a:latin typeface="Roboto"/>
              <a:ea typeface="Roboto"/>
              <a:cs typeface="Roboto"/>
              <a:sym typeface="Roboto"/>
            </a:endParaRPr>
          </a:p>
          <a:p>
            <a:pPr indent="-304800" lvl="0" marL="457200" marR="0" rtl="0" algn="just">
              <a:lnSpc>
                <a:spcPct val="100000"/>
              </a:lnSpc>
              <a:spcBef>
                <a:spcPts val="0"/>
              </a:spcBef>
              <a:spcAft>
                <a:spcPts val="0"/>
              </a:spcAft>
              <a:buSzPts val="1200"/>
              <a:buFont typeface="Roboto"/>
              <a:buAutoNum type="arabicPeriod"/>
            </a:pPr>
            <a:r>
              <a:rPr lang="fr" sz="1200">
                <a:latin typeface="Roboto"/>
                <a:ea typeface="Roboto"/>
                <a:cs typeface="Roboto"/>
                <a:sym typeface="Roboto"/>
              </a:rPr>
              <a:t>Normalisation (lowercase, stopwords, ponctuation)</a:t>
            </a:r>
            <a:endParaRPr sz="1200">
              <a:latin typeface="Roboto"/>
              <a:ea typeface="Roboto"/>
              <a:cs typeface="Roboto"/>
              <a:sym typeface="Roboto"/>
            </a:endParaRPr>
          </a:p>
          <a:p>
            <a:pPr indent="-304800" lvl="0" marL="457200" marR="0" rtl="0" algn="just">
              <a:lnSpc>
                <a:spcPct val="100000"/>
              </a:lnSpc>
              <a:spcBef>
                <a:spcPts val="0"/>
              </a:spcBef>
              <a:spcAft>
                <a:spcPts val="0"/>
              </a:spcAft>
              <a:buSzPts val="1200"/>
              <a:buFont typeface="Roboto"/>
              <a:buAutoNum type="arabicPeriod"/>
            </a:pPr>
            <a:r>
              <a:rPr lang="fr" sz="1200">
                <a:latin typeface="Roboto"/>
                <a:ea typeface="Roboto"/>
                <a:cs typeface="Roboto"/>
                <a:sym typeface="Roboto"/>
              </a:rPr>
              <a:t>Tokenization (“série de mots clefs”)</a:t>
            </a:r>
            <a:endParaRPr sz="1200">
              <a:solidFill>
                <a:schemeClr val="dk1"/>
              </a:solidFill>
              <a:latin typeface="Roboto"/>
              <a:ea typeface="Roboto"/>
              <a:cs typeface="Roboto"/>
              <a:sym typeface="Roboto"/>
            </a:endParaRPr>
          </a:p>
          <a:p>
            <a:pPr indent="-304800" lvl="0" marL="457200" marR="0" rtl="0" algn="just">
              <a:lnSpc>
                <a:spcPct val="100000"/>
              </a:lnSpc>
              <a:spcBef>
                <a:spcPts val="0"/>
              </a:spcBef>
              <a:spcAft>
                <a:spcPts val="0"/>
              </a:spcAft>
              <a:buClr>
                <a:schemeClr val="dk1"/>
              </a:buClr>
              <a:buSzPts val="1200"/>
              <a:buFont typeface="Roboto"/>
              <a:buAutoNum type="arabicPeriod"/>
            </a:pPr>
            <a:r>
              <a:rPr lang="fr" sz="1200">
                <a:solidFill>
                  <a:schemeClr val="dk1"/>
                </a:solidFill>
                <a:latin typeface="Roboto"/>
                <a:ea typeface="Roboto"/>
                <a:cs typeface="Roboto"/>
                <a:sym typeface="Roboto"/>
              </a:rPr>
              <a:t>Lemmatisation / Racinisation (stemming)</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2 - feature extraction (word embedding / tf-idf)</a:t>
            </a:r>
            <a:endParaRPr b="1" sz="2300">
              <a:solidFill>
                <a:srgbClr val="0A26CA"/>
              </a:solidFill>
              <a:latin typeface="Roboto"/>
              <a:ea typeface="Roboto"/>
              <a:cs typeface="Roboto"/>
              <a:sym typeface="Roboto"/>
            </a:endParaRPr>
          </a:p>
        </p:txBody>
      </p:sp>
      <p:sp>
        <p:nvSpPr>
          <p:cNvPr id="124" name="Google Shape;124;p20"/>
          <p:cNvSpPr txBox="1"/>
          <p:nvPr/>
        </p:nvSpPr>
        <p:spPr>
          <a:xfrm>
            <a:off x="915875" y="1334225"/>
            <a:ext cx="6114300" cy="5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050">
                <a:solidFill>
                  <a:schemeClr val="dk1"/>
                </a:solidFill>
                <a:latin typeface="Courier New"/>
                <a:ea typeface="Courier New"/>
                <a:cs typeface="Courier New"/>
                <a:sym typeface="Courier New"/>
              </a:rPr>
              <a:t>mots   </a:t>
            </a:r>
            <a:r>
              <a:rPr b="1" lang="fr" sz="1050">
                <a:solidFill>
                  <a:schemeClr val="dk1"/>
                </a:solidFill>
                <a:latin typeface="Courier New"/>
                <a:ea typeface="Courier New"/>
                <a:cs typeface="Courier New"/>
                <a:sym typeface="Courier New"/>
              </a:rPr>
              <a:t> wallmantra   sticker     wall  ...       trend      decal   quick</a:t>
            </a:r>
            <a:endParaRPr b="1" sz="105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fr" sz="1050">
                <a:solidFill>
                  <a:schemeClr val="dk1"/>
                </a:solidFill>
                <a:latin typeface="Courier New"/>
                <a:ea typeface="Courier New"/>
                <a:cs typeface="Courier New"/>
                <a:sym typeface="Courier New"/>
              </a:rPr>
              <a:t>tfidf    0.323178</a:t>
            </a:r>
            <a:r>
              <a:rPr b="1" lang="fr" sz="1050">
                <a:solidFill>
                  <a:schemeClr val="dk1"/>
                </a:solidFill>
                <a:latin typeface="Courier New"/>
                <a:ea typeface="Courier New"/>
                <a:cs typeface="Courier New"/>
                <a:sym typeface="Courier New"/>
              </a:rPr>
              <a:t>  0.323178  0.323178  ...  0.036978  0.036242  0.033699</a:t>
            </a:r>
            <a:endParaRPr b="1">
              <a:solidFill>
                <a:schemeClr val="dk1"/>
              </a:solidFill>
            </a:endParaRPr>
          </a:p>
        </p:txBody>
      </p:sp>
      <p:sp>
        <p:nvSpPr>
          <p:cNvPr id="125" name="Google Shape;125;p20"/>
          <p:cNvSpPr/>
          <p:nvPr/>
        </p:nvSpPr>
        <p:spPr>
          <a:xfrm>
            <a:off x="341875" y="1486475"/>
            <a:ext cx="320100" cy="2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nvSpPr>
        <p:spPr>
          <a:xfrm>
            <a:off x="264700" y="946450"/>
            <a:ext cx="335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500">
                <a:solidFill>
                  <a:srgbClr val="0A26CA"/>
                </a:solidFill>
                <a:latin typeface="Roboto"/>
                <a:ea typeface="Roboto"/>
                <a:cs typeface="Roboto"/>
                <a:sym typeface="Roboto"/>
              </a:rPr>
              <a:t>Vectorisation (tf-idf) :</a:t>
            </a:r>
            <a:endParaRPr sz="1500">
              <a:solidFill>
                <a:srgbClr val="0A26CA"/>
              </a:solidFill>
              <a:latin typeface="Roboto"/>
              <a:ea typeface="Roboto"/>
              <a:cs typeface="Roboto"/>
              <a:sym typeface="Roboto"/>
            </a:endParaRPr>
          </a:p>
        </p:txBody>
      </p:sp>
      <p:sp>
        <p:nvSpPr>
          <p:cNvPr id="127" name="Google Shape;127;p20"/>
          <p:cNvSpPr txBox="1"/>
          <p:nvPr/>
        </p:nvSpPr>
        <p:spPr>
          <a:xfrm>
            <a:off x="553900" y="2109275"/>
            <a:ext cx="8527200" cy="27705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None/>
            </a:pPr>
            <a:r>
              <a:rPr lang="fr" sz="1200" u="sng">
                <a:solidFill>
                  <a:srgbClr val="292929"/>
                </a:solidFill>
                <a:latin typeface="Roboto"/>
                <a:ea typeface="Roboto"/>
                <a:cs typeface="Roboto"/>
                <a:sym typeface="Roboto"/>
              </a:rPr>
              <a:t>Une transformation tf-idf (term frequency-inverse document frequency) permet:</a:t>
            </a:r>
            <a:endParaRPr sz="1200" u="sng">
              <a:solidFill>
                <a:srgbClr val="292929"/>
              </a:solidFill>
              <a:latin typeface="Roboto"/>
              <a:ea typeface="Roboto"/>
              <a:cs typeface="Roboto"/>
              <a:sym typeface="Roboto"/>
            </a:endParaRPr>
          </a:p>
          <a:p>
            <a:pPr indent="-304800" lvl="0" marL="457200" marR="0" rtl="0" algn="l">
              <a:lnSpc>
                <a:spcPct val="100000"/>
              </a:lnSpc>
              <a:spcBef>
                <a:spcPts val="0"/>
              </a:spcBef>
              <a:spcAft>
                <a:spcPts val="0"/>
              </a:spcAft>
              <a:buClr>
                <a:srgbClr val="292929"/>
              </a:buClr>
              <a:buSzPts val="1200"/>
              <a:buFont typeface="Roboto"/>
              <a:buChar char="-"/>
            </a:pPr>
            <a:r>
              <a:rPr lang="fr" sz="1200">
                <a:solidFill>
                  <a:srgbClr val="292929"/>
                </a:solidFill>
                <a:latin typeface="Roboto"/>
                <a:ea typeface="Roboto"/>
                <a:cs typeface="Roboto"/>
                <a:sym typeface="Roboto"/>
              </a:rPr>
              <a:t>de pondérer les fréquences d’apparition des termes par leur nombre d’occurrences dans l’ensemble des documents.</a:t>
            </a:r>
            <a:endParaRPr sz="1200">
              <a:solidFill>
                <a:srgbClr val="292929"/>
              </a:solidFill>
              <a:latin typeface="Roboto"/>
              <a:ea typeface="Roboto"/>
              <a:cs typeface="Roboto"/>
              <a:sym typeface="Roboto"/>
            </a:endParaRPr>
          </a:p>
          <a:p>
            <a:pPr indent="-304800" lvl="0" marL="457200" marR="0" rtl="0" algn="l">
              <a:lnSpc>
                <a:spcPct val="100000"/>
              </a:lnSpc>
              <a:spcBef>
                <a:spcPts val="0"/>
              </a:spcBef>
              <a:spcAft>
                <a:spcPts val="0"/>
              </a:spcAft>
              <a:buClr>
                <a:srgbClr val="292929"/>
              </a:buClr>
              <a:buSzPts val="1200"/>
              <a:buFont typeface="Roboto"/>
              <a:buChar char="-"/>
            </a:pPr>
            <a:r>
              <a:rPr lang="fr" sz="1200">
                <a:solidFill>
                  <a:srgbClr val="292929"/>
                </a:solidFill>
                <a:latin typeface="Roboto"/>
                <a:ea typeface="Roboto"/>
                <a:cs typeface="Roboto"/>
                <a:sym typeface="Roboto"/>
              </a:rPr>
              <a:t>La pondération tf-idf permet de contrebalancer l’importance d’un mot utilisé très fréquemment dans tous les documents du corpus par rapport aux termes plus spécifiques à certains documents. </a:t>
            </a:r>
            <a:endParaRPr sz="1200">
              <a:solidFill>
                <a:srgbClr val="292929"/>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200">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rPr lang="fr" sz="1200" u="sng">
                <a:solidFill>
                  <a:srgbClr val="292929"/>
                </a:solidFill>
                <a:latin typeface="Roboto"/>
                <a:ea typeface="Roboto"/>
                <a:cs typeface="Roboto"/>
                <a:sym typeface="Roboto"/>
              </a:rPr>
              <a:t>TF-IDF est un produit de deux parties :</a:t>
            </a:r>
            <a:endParaRPr sz="1200" u="sng">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rgbClr val="292929"/>
                </a:solidFill>
                <a:latin typeface="Roboto"/>
                <a:ea typeface="Roboto"/>
                <a:cs typeface="Roboto"/>
                <a:sym typeface="Roboto"/>
              </a:rPr>
              <a:t>    - TF (Term Frequency) - Elle est définie comme le nombre de fois qu'un mot apparaît dans une phrase donnée.</a:t>
            </a:r>
            <a:endParaRPr sz="1200">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rgbClr val="292929"/>
                </a:solidFill>
                <a:latin typeface="Roboto"/>
                <a:ea typeface="Roboto"/>
                <a:cs typeface="Roboto"/>
                <a:sym typeface="Roboto"/>
              </a:rPr>
              <a:t>    - IDF (Inverse Document Frequency) - Il est défini comme le logarithme à la base e du nombre total de documents divisé par les documents dans lesquels le mot apparaît.</a:t>
            </a:r>
            <a:endParaRPr sz="1200">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t/>
            </a:r>
            <a:endParaRPr sz="1200">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rPr lang="fr" sz="1200">
                <a:solidFill>
                  <a:srgbClr val="292929"/>
                </a:solidFill>
                <a:latin typeface="Roboto"/>
                <a:ea typeface="Roboto"/>
                <a:cs typeface="Roboto"/>
                <a:sym typeface="Roboto"/>
              </a:rPr>
              <a:t>-&gt; Cette transformation permet de produire des premiers éléments d’analyses, au premier titre duquel apparaissent les nuages de mots (wordcloud) qui représentent la fréquence relative des termes et qui donnent une première idée des significations contenues dans le corpus.</a:t>
            </a:r>
            <a:endParaRPr sz="1200">
              <a:solidFill>
                <a:srgbClr val="292929"/>
              </a:solidFill>
              <a:latin typeface="Roboto"/>
              <a:ea typeface="Roboto"/>
              <a:cs typeface="Roboto"/>
              <a:sym typeface="Roboto"/>
            </a:endParaRPr>
          </a:p>
          <a:p>
            <a:pPr indent="0" lvl="0" marL="0" marR="0" rtl="0" algn="l">
              <a:lnSpc>
                <a:spcPct val="100000"/>
              </a:lnSpc>
              <a:spcBef>
                <a:spcPts val="0"/>
              </a:spcBef>
              <a:spcAft>
                <a:spcPts val="0"/>
              </a:spcAft>
              <a:buNone/>
            </a:pPr>
            <a:r>
              <a:t/>
            </a:r>
            <a:endParaRPr sz="1200">
              <a:solidFill>
                <a:srgbClr val="292929"/>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533400" y="982025"/>
            <a:ext cx="3421110" cy="1614350"/>
          </a:xfrm>
          <a:prstGeom prst="rect">
            <a:avLst/>
          </a:prstGeom>
          <a:noFill/>
          <a:ln>
            <a:noFill/>
          </a:ln>
        </p:spPr>
      </p:pic>
      <p:sp>
        <p:nvSpPr>
          <p:cNvPr id="133" name="Google Shape;133;p21"/>
          <p:cNvSpPr txBox="1"/>
          <p:nvPr/>
        </p:nvSpPr>
        <p:spPr>
          <a:xfrm>
            <a:off x="457200" y="712025"/>
            <a:ext cx="4499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50">
                <a:solidFill>
                  <a:schemeClr val="dk1"/>
                </a:solidFill>
                <a:latin typeface="Roboto"/>
                <a:ea typeface="Roboto"/>
                <a:cs typeface="Roboto"/>
                <a:sym typeface="Roboto"/>
              </a:rPr>
              <a:t>Mots les plus fréquents de la catégorie : Home Furnishing</a:t>
            </a:r>
            <a:endParaRPr b="1">
              <a:solidFill>
                <a:schemeClr val="dk1"/>
              </a:solidFill>
              <a:latin typeface="Roboto"/>
              <a:ea typeface="Roboto"/>
              <a:cs typeface="Roboto"/>
              <a:sym typeface="Roboto"/>
            </a:endParaRPr>
          </a:p>
        </p:txBody>
      </p:sp>
      <p:pic>
        <p:nvPicPr>
          <p:cNvPr id="134" name="Google Shape;134;p21"/>
          <p:cNvPicPr preferRelativeResize="0"/>
          <p:nvPr/>
        </p:nvPicPr>
        <p:blipFill>
          <a:blip r:embed="rId4">
            <a:alphaModFix/>
          </a:blip>
          <a:stretch>
            <a:fillRect/>
          </a:stretch>
        </p:blipFill>
        <p:spPr>
          <a:xfrm>
            <a:off x="4326112" y="982025"/>
            <a:ext cx="3421088" cy="1614350"/>
          </a:xfrm>
          <a:prstGeom prst="rect">
            <a:avLst/>
          </a:prstGeom>
          <a:noFill/>
          <a:ln>
            <a:noFill/>
          </a:ln>
        </p:spPr>
      </p:pic>
      <p:sp>
        <p:nvSpPr>
          <p:cNvPr id="135" name="Google Shape;135;p21"/>
          <p:cNvSpPr txBox="1"/>
          <p:nvPr/>
        </p:nvSpPr>
        <p:spPr>
          <a:xfrm>
            <a:off x="4266325" y="712025"/>
            <a:ext cx="3964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50">
                <a:solidFill>
                  <a:schemeClr val="dk1"/>
                </a:solidFill>
                <a:latin typeface="Roboto"/>
                <a:ea typeface="Roboto"/>
                <a:cs typeface="Roboto"/>
                <a:sym typeface="Roboto"/>
              </a:rPr>
              <a:t>Mots les plus fréquents de la catégorie : Baby Care</a:t>
            </a:r>
            <a:endParaRPr b="1" sz="1050">
              <a:solidFill>
                <a:schemeClr val="dk1"/>
              </a:solidFill>
              <a:latin typeface="Roboto"/>
              <a:ea typeface="Roboto"/>
              <a:cs typeface="Roboto"/>
              <a:sym typeface="Roboto"/>
            </a:endParaRPr>
          </a:p>
        </p:txBody>
      </p:sp>
      <p:pic>
        <p:nvPicPr>
          <p:cNvPr id="136" name="Google Shape;136;p21"/>
          <p:cNvPicPr preferRelativeResize="0"/>
          <p:nvPr/>
        </p:nvPicPr>
        <p:blipFill>
          <a:blip r:embed="rId5">
            <a:alphaModFix/>
          </a:blip>
          <a:stretch>
            <a:fillRect/>
          </a:stretch>
        </p:blipFill>
        <p:spPr>
          <a:xfrm>
            <a:off x="533400" y="2977375"/>
            <a:ext cx="3421099" cy="1733851"/>
          </a:xfrm>
          <a:prstGeom prst="rect">
            <a:avLst/>
          </a:prstGeom>
          <a:noFill/>
          <a:ln>
            <a:noFill/>
          </a:ln>
        </p:spPr>
      </p:pic>
      <p:sp>
        <p:nvSpPr>
          <p:cNvPr id="137" name="Google Shape;137;p21"/>
          <p:cNvSpPr txBox="1"/>
          <p:nvPr/>
        </p:nvSpPr>
        <p:spPr>
          <a:xfrm>
            <a:off x="457200" y="2737950"/>
            <a:ext cx="47559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050">
                <a:solidFill>
                  <a:schemeClr val="dk1"/>
                </a:solidFill>
                <a:latin typeface="Roboto"/>
                <a:ea typeface="Roboto"/>
                <a:cs typeface="Roboto"/>
                <a:sym typeface="Roboto"/>
              </a:rPr>
              <a:t>Mots les plus fréquents de la catégorie : Watches</a:t>
            </a:r>
            <a:endParaRPr b="1" sz="1050">
              <a:solidFill>
                <a:schemeClr val="dk1"/>
              </a:solidFill>
              <a:latin typeface="Roboto"/>
              <a:ea typeface="Roboto"/>
              <a:cs typeface="Roboto"/>
              <a:sym typeface="Roboto"/>
            </a:endParaRPr>
          </a:p>
        </p:txBody>
      </p:sp>
      <p:sp>
        <p:nvSpPr>
          <p:cNvPr id="138" name="Google Shape;138;p21"/>
          <p:cNvSpPr txBox="1"/>
          <p:nvPr/>
        </p:nvSpPr>
        <p:spPr>
          <a:xfrm>
            <a:off x="83100" y="64025"/>
            <a:ext cx="89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2300">
                <a:solidFill>
                  <a:srgbClr val="0A26CA"/>
                </a:solidFill>
                <a:latin typeface="Roboto"/>
                <a:ea typeface="Roboto"/>
                <a:cs typeface="Roboto"/>
                <a:sym typeface="Roboto"/>
              </a:rPr>
              <a:t>Etape 2 - </a:t>
            </a:r>
            <a:r>
              <a:rPr b="1" lang="fr" sz="2300">
                <a:solidFill>
                  <a:srgbClr val="0A26CA"/>
                </a:solidFill>
                <a:latin typeface="Roboto"/>
                <a:ea typeface="Roboto"/>
                <a:cs typeface="Roboto"/>
                <a:sym typeface="Roboto"/>
              </a:rPr>
              <a:t>Extraction des caractéristiques</a:t>
            </a:r>
            <a:r>
              <a:rPr b="1" lang="fr" sz="2300">
                <a:solidFill>
                  <a:srgbClr val="0A26CA"/>
                </a:solidFill>
                <a:latin typeface="Roboto"/>
                <a:ea typeface="Roboto"/>
                <a:cs typeface="Roboto"/>
                <a:sym typeface="Roboto"/>
              </a:rPr>
              <a:t> (word embedding)</a:t>
            </a:r>
            <a:endParaRPr b="1" sz="2300">
              <a:solidFill>
                <a:srgbClr val="0A26CA"/>
              </a:solidFill>
              <a:latin typeface="Roboto"/>
              <a:ea typeface="Roboto"/>
              <a:cs typeface="Roboto"/>
              <a:sym typeface="Roboto"/>
            </a:endParaRPr>
          </a:p>
        </p:txBody>
      </p:sp>
      <p:pic>
        <p:nvPicPr>
          <p:cNvPr id="139" name="Google Shape;139;p21"/>
          <p:cNvPicPr preferRelativeResize="0"/>
          <p:nvPr/>
        </p:nvPicPr>
        <p:blipFill>
          <a:blip r:embed="rId6">
            <a:alphaModFix/>
          </a:blip>
          <a:stretch>
            <a:fillRect/>
          </a:stretch>
        </p:blipFill>
        <p:spPr>
          <a:xfrm>
            <a:off x="4326100" y="2977367"/>
            <a:ext cx="3421099" cy="1733858"/>
          </a:xfrm>
          <a:prstGeom prst="rect">
            <a:avLst/>
          </a:prstGeom>
          <a:noFill/>
          <a:ln>
            <a:noFill/>
          </a:ln>
        </p:spPr>
      </p:pic>
      <p:sp>
        <p:nvSpPr>
          <p:cNvPr id="140" name="Google Shape;140;p21"/>
          <p:cNvSpPr txBox="1"/>
          <p:nvPr/>
        </p:nvSpPr>
        <p:spPr>
          <a:xfrm>
            <a:off x="4249900" y="2737950"/>
            <a:ext cx="4434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50">
                <a:solidFill>
                  <a:schemeClr val="dk1"/>
                </a:solidFill>
                <a:latin typeface="Roboto"/>
                <a:ea typeface="Roboto"/>
                <a:cs typeface="Roboto"/>
                <a:sym typeface="Roboto"/>
              </a:rPr>
              <a:t>Mots les plus fréquents de la catégorie : Home Decor &amp; Festive Needs</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